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288000" cy="10287000"/>
  <p:notesSz cx="6858000" cy="9144000"/>
  <p:embeddedFontLst>
    <p:embeddedFont>
      <p:font typeface="Arimo Bold" panose="020B0704020202020204" pitchFamily="34" charset="0"/>
      <p:regular r:id="rId46"/>
    </p:embeddedFont>
    <p:embeddedFont>
      <p:font typeface="Calibri" panose="020F0502020204030204" pitchFamily="34" charset="0"/>
      <p:regular r:id="rId47"/>
      <p:bold r:id="rId48"/>
      <p:italic r:id="rId49"/>
      <p:boldItalic r:id="rId50"/>
    </p:embeddedFont>
    <p:embeddedFont>
      <p:font typeface="Libre Franklin Heavy" pitchFamily="2" charset="0"/>
      <p:regular r:id="rId51"/>
    </p:embeddedFont>
    <p:embeddedFont>
      <p:font typeface="Open Sans Bold" panose="020B0806030504020204" pitchFamily="34" charset="0"/>
      <p:regular r:id="rId52"/>
    </p:embeddedFont>
    <p:embeddedFont>
      <p:font typeface="Roboto" panose="02000000000000000000" pitchFamily="2" charset="0"/>
      <p:regular r:id="rId53"/>
    </p:embeddedFont>
    <p:embeddedFont>
      <p:font typeface="Roboto Bold" panose="02000000000000000000" pitchFamily="2" charset="0"/>
      <p:regular r:id="rId54"/>
    </p:embeddedFont>
    <p:embeddedFont>
      <p:font typeface="Roboto Bold Italics" panose="02000000000000000000" pitchFamily="2"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font" Target="fonts/font2.fntdata" /><Relationship Id="rId50" Type="http://schemas.openxmlformats.org/officeDocument/2006/relationships/font" Target="fonts/font5.fntdata" /><Relationship Id="rId55" Type="http://schemas.openxmlformats.org/officeDocument/2006/relationships/font" Target="fonts/font10.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font" Target="fonts/font1.fntdata" /><Relationship Id="rId59"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font" Target="fonts/font9.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font" Target="fonts/font8.fntdata" /><Relationship Id="rId58"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font" Target="fonts/font4.fntdata" /><Relationship Id="rId57"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font" Target="fonts/font7.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font" Target="fonts/font3.fntdata" /><Relationship Id="rId56"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font" Target="fonts/font6.fntdata" /><Relationship Id="rId3" Type="http://schemas.openxmlformats.org/officeDocument/2006/relationships/slide" Target="slides/slide2.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4" Type="http://schemas.openxmlformats.org/officeDocument/2006/relationships/image" Target="../media/image3.svg" /></Relationships>
</file>

<file path=ppt/slides/_rels/slide10.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18.svg" /><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20.svg" /><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5" Type="http://schemas.openxmlformats.org/officeDocument/2006/relationships/image" Target="../media/image24.svg" /><Relationship Id="rId4" Type="http://schemas.openxmlformats.org/officeDocument/2006/relationships/image" Target="../media/image23.png" /></Relationships>
</file>

<file path=ppt/slides/_rels/slide17.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25.jpeg" /></Relationships>
</file>

<file path=ppt/slides/_rels/slide18.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28.svg" /><Relationship Id="rId2" Type="http://schemas.openxmlformats.org/officeDocument/2006/relationships/image" Target="../media/image27.png" /><Relationship Id="rId1" Type="http://schemas.openxmlformats.org/officeDocument/2006/relationships/slideLayout" Target="../slideLayouts/slideLayout7.xml" /><Relationship Id="rId4" Type="http://schemas.openxmlformats.org/officeDocument/2006/relationships/image" Target="../media/image29.png" /></Relationships>
</file>

<file path=ppt/slides/_rels/slide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6" Type="http://schemas.openxmlformats.org/officeDocument/2006/relationships/image" Target="../media/image32.png" /><Relationship Id="rId5" Type="http://schemas.openxmlformats.org/officeDocument/2006/relationships/image" Target="../media/image31.svg" /><Relationship Id="rId4" Type="http://schemas.openxmlformats.org/officeDocument/2006/relationships/image" Target="../media/image30.png" /></Relationships>
</file>

<file path=ppt/slides/_rels/slide21.xml.rels><?xml version="1.0" encoding="UTF-8" standalone="yes"?>
<Relationships xmlns="http://schemas.openxmlformats.org/package/2006/relationships"><Relationship Id="rId3" Type="http://schemas.openxmlformats.org/officeDocument/2006/relationships/image" Target="../media/image31.svg" /><Relationship Id="rId2" Type="http://schemas.openxmlformats.org/officeDocument/2006/relationships/image" Target="../media/image30.png" /><Relationship Id="rId1" Type="http://schemas.openxmlformats.org/officeDocument/2006/relationships/slideLayout" Target="../slideLayouts/slideLayout7.xml" /><Relationship Id="rId4" Type="http://schemas.openxmlformats.org/officeDocument/2006/relationships/image" Target="../media/image33.png" /></Relationships>
</file>

<file path=ppt/slides/_rels/slide22.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jpeg" /><Relationship Id="rId1" Type="http://schemas.openxmlformats.org/officeDocument/2006/relationships/slideLayout" Target="../slideLayouts/slideLayout7.xml" /><Relationship Id="rId4" Type="http://schemas.openxmlformats.org/officeDocument/2006/relationships/image" Target="../media/image36.svg" /></Relationships>
</file>

<file path=ppt/slides/_rels/slide23.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jpeg" /><Relationship Id="rId1" Type="http://schemas.openxmlformats.org/officeDocument/2006/relationships/slideLayout" Target="../slideLayouts/slideLayout7.xml" /><Relationship Id="rId4" Type="http://schemas.openxmlformats.org/officeDocument/2006/relationships/image" Target="../media/image36.svg" /></Relationships>
</file>

<file path=ppt/slides/_rels/slide24.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4.jpe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7.xml" /><Relationship Id="rId4" Type="http://schemas.openxmlformats.org/officeDocument/2006/relationships/image" Target="../media/image42.svg" /></Relationships>
</file>

<file path=ppt/slides/_rels/slide31.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6" Type="http://schemas.openxmlformats.org/officeDocument/2006/relationships/image" Target="../media/image43.png" /><Relationship Id="rId5" Type="http://schemas.openxmlformats.org/officeDocument/2006/relationships/image" Target="../media/image31.svg" /><Relationship Id="rId4" Type="http://schemas.openxmlformats.org/officeDocument/2006/relationships/image" Target="../media/image30.png" /></Relationships>
</file>

<file path=ppt/slides/_rels/slide32.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5" Type="http://schemas.openxmlformats.org/officeDocument/2006/relationships/image" Target="../media/image31.svg" /><Relationship Id="rId4" Type="http://schemas.openxmlformats.org/officeDocument/2006/relationships/image" Target="../media/image30.png" /></Relationships>
</file>

<file path=ppt/slides/_rels/slide39.xml.rels><?xml version="1.0" encoding="UTF-8" standalone="yes"?>
<Relationships xmlns="http://schemas.openxmlformats.org/package/2006/relationships"><Relationship Id="rId3" Type="http://schemas.openxmlformats.org/officeDocument/2006/relationships/image" Target="../media/image28.svg" /><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3" Type="http://schemas.openxmlformats.org/officeDocument/2006/relationships/image" Target="../media/image48.svg" /><Relationship Id="rId2" Type="http://schemas.openxmlformats.org/officeDocument/2006/relationships/image" Target="../media/image47.png"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49.png" /><Relationship Id="rId1" Type="http://schemas.openxmlformats.org/officeDocument/2006/relationships/slideLayout" Target="../slideLayouts/slideLayout7.xml" /><Relationship Id="rId4" Type="http://schemas.openxmlformats.org/officeDocument/2006/relationships/image" Target="../media/image51.svg" /></Relationships>
</file>

<file path=ppt/slides/_rels/slide42.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image" Target="../media/image52.png" /><Relationship Id="rId1" Type="http://schemas.openxmlformats.org/officeDocument/2006/relationships/slideLayout" Target="../slideLayouts/slideLayout7.xml" /><Relationship Id="rId4" Type="http://schemas.openxmlformats.org/officeDocument/2006/relationships/image" Target="../media/image54.svg" /></Relationships>
</file>

<file path=ppt/slides/_rels/slide43.xml.rels><?xml version="1.0" encoding="UTF-8" standalone="yes"?>
<Relationships xmlns="http://schemas.openxmlformats.org/package/2006/relationships"><Relationship Id="rId3" Type="http://schemas.openxmlformats.org/officeDocument/2006/relationships/image" Target="../media/image22.svg" /><Relationship Id="rId7" Type="http://schemas.openxmlformats.org/officeDocument/2006/relationships/image" Target="../media/image56.svg" /><Relationship Id="rId2" Type="http://schemas.openxmlformats.org/officeDocument/2006/relationships/image" Target="../media/image21.png" /><Relationship Id="rId1" Type="http://schemas.openxmlformats.org/officeDocument/2006/relationships/slideLayout" Target="../slideLayouts/slideLayout7.xml" /><Relationship Id="rId6" Type="http://schemas.openxmlformats.org/officeDocument/2006/relationships/image" Target="../media/image55.png" /><Relationship Id="rId5" Type="http://schemas.openxmlformats.org/officeDocument/2006/relationships/image" Target="../media/image31.svg" /><Relationship Id="rId4" Type="http://schemas.openxmlformats.org/officeDocument/2006/relationships/image" Target="../media/image30.png" /></Relationships>
</file>

<file path=ppt/slides/_rels/slide44.xml.rels><?xml version="1.0" encoding="UTF-8" standalone="yes"?>
<Relationships xmlns="http://schemas.openxmlformats.org/package/2006/relationships"><Relationship Id="rId8" Type="http://schemas.openxmlformats.org/officeDocument/2006/relationships/image" Target="../media/image7.sv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4" Type="http://schemas.openxmlformats.org/officeDocument/2006/relationships/image" Target="../media/image3.svg" /></Relationships>
</file>

<file path=ppt/slides/_rels/slide5.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811973"/>
            <a:chOff x="0" y="0"/>
            <a:chExt cx="4816593" cy="1530725"/>
          </a:xfrm>
        </p:grpSpPr>
        <p:sp>
          <p:nvSpPr>
            <p:cNvPr id="3" name="Freeform 3"/>
            <p:cNvSpPr/>
            <p:nvPr/>
          </p:nvSpPr>
          <p:spPr>
            <a:xfrm>
              <a:off x="0" y="0"/>
              <a:ext cx="4816592" cy="1530725"/>
            </a:xfrm>
            <a:custGeom>
              <a:avLst/>
              <a:gdLst/>
              <a:ahLst/>
              <a:cxnLst/>
              <a:rect l="l" t="t" r="r" b="b"/>
              <a:pathLst>
                <a:path w="4816592" h="1530725">
                  <a:moveTo>
                    <a:pt x="0" y="0"/>
                  </a:moveTo>
                  <a:lnTo>
                    <a:pt x="4816592" y="0"/>
                  </a:lnTo>
                  <a:lnTo>
                    <a:pt x="4816592" y="1530725"/>
                  </a:lnTo>
                  <a:lnTo>
                    <a:pt x="0" y="1530725"/>
                  </a:lnTo>
                  <a:close/>
                </a:path>
              </a:pathLst>
            </a:custGeom>
            <a:solidFill>
              <a:srgbClr val="0C0E4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5819379"/>
          </a:xfrm>
          <a:custGeom>
            <a:avLst/>
            <a:gdLst/>
            <a:ahLst/>
            <a:cxnLst/>
            <a:rect l="l" t="t" r="r" b="b"/>
            <a:pathLst>
              <a:path w="18288000" h="5819379">
                <a:moveTo>
                  <a:pt x="0" y="0"/>
                </a:moveTo>
                <a:lnTo>
                  <a:pt x="18288000" y="0"/>
                </a:lnTo>
                <a:lnTo>
                  <a:pt x="18288000" y="5819379"/>
                </a:lnTo>
                <a:lnTo>
                  <a:pt x="0" y="5819379"/>
                </a:lnTo>
                <a:lnTo>
                  <a:pt x="0" y="0"/>
                </a:lnTo>
                <a:close/>
              </a:path>
            </a:pathLst>
          </a:custGeom>
          <a:blipFill>
            <a:blip r:embed="rId2">
              <a:alphaModFix amt="40000"/>
            </a:blip>
            <a:stretch>
              <a:fillRect l="-17817" t="-19785" b="-126897"/>
            </a:stretch>
          </a:blipFill>
        </p:spPr>
      </p:sp>
      <p:sp>
        <p:nvSpPr>
          <p:cNvPr id="6" name="AutoShape 6"/>
          <p:cNvSpPr/>
          <p:nvPr/>
        </p:nvSpPr>
        <p:spPr>
          <a:xfrm>
            <a:off x="-393892" y="5764348"/>
            <a:ext cx="19075784" cy="0"/>
          </a:xfrm>
          <a:prstGeom prst="line">
            <a:avLst/>
          </a:prstGeom>
          <a:ln w="47625" cap="flat">
            <a:solidFill>
              <a:srgbClr val="FFFFFF"/>
            </a:solidFill>
            <a:prstDash val="solid"/>
            <a:headEnd type="none" w="sm" len="sm"/>
            <a:tailEnd type="none" w="sm" len="sm"/>
          </a:ln>
        </p:spPr>
      </p:sp>
      <p:grpSp>
        <p:nvGrpSpPr>
          <p:cNvPr id="7" name="Group 7"/>
          <p:cNvGrpSpPr/>
          <p:nvPr/>
        </p:nvGrpSpPr>
        <p:grpSpPr>
          <a:xfrm>
            <a:off x="0" y="5802448"/>
            <a:ext cx="18288000" cy="338653"/>
            <a:chOff x="0" y="0"/>
            <a:chExt cx="4816593" cy="89193"/>
          </a:xfrm>
        </p:grpSpPr>
        <p:sp>
          <p:nvSpPr>
            <p:cNvPr id="8" name="Freeform 8"/>
            <p:cNvSpPr/>
            <p:nvPr/>
          </p:nvSpPr>
          <p:spPr>
            <a:xfrm>
              <a:off x="0" y="0"/>
              <a:ext cx="4816592" cy="89193"/>
            </a:xfrm>
            <a:custGeom>
              <a:avLst/>
              <a:gdLst/>
              <a:ahLst/>
              <a:cxnLst/>
              <a:rect l="l" t="t" r="r" b="b"/>
              <a:pathLst>
                <a:path w="4816592" h="89193">
                  <a:moveTo>
                    <a:pt x="0" y="0"/>
                  </a:moveTo>
                  <a:lnTo>
                    <a:pt x="4816592" y="0"/>
                  </a:lnTo>
                  <a:lnTo>
                    <a:pt x="4816592" y="89193"/>
                  </a:lnTo>
                  <a:lnTo>
                    <a:pt x="0" y="89193"/>
                  </a:lnTo>
                  <a:close/>
                </a:path>
              </a:pathLst>
            </a:custGeom>
            <a:solidFill>
              <a:srgbClr val="23255D"/>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333558" y="4012294"/>
            <a:ext cx="3225845" cy="3225845"/>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489279" y="4212251"/>
            <a:ext cx="2914401" cy="3199443"/>
          </a:xfrm>
          <a:custGeom>
            <a:avLst/>
            <a:gdLst/>
            <a:ahLst/>
            <a:cxnLst/>
            <a:rect l="l" t="t" r="r" b="b"/>
            <a:pathLst>
              <a:path w="2914401" h="3199443">
                <a:moveTo>
                  <a:pt x="0" y="0"/>
                </a:moveTo>
                <a:lnTo>
                  <a:pt x="2914402" y="0"/>
                </a:lnTo>
                <a:lnTo>
                  <a:pt x="2914402" y="3199443"/>
                </a:lnTo>
                <a:lnTo>
                  <a:pt x="0" y="3199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2567182" y="4012294"/>
            <a:ext cx="3225845" cy="322584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531078" y="4012294"/>
            <a:ext cx="3225845" cy="3225845"/>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7686799" y="4212251"/>
            <a:ext cx="2914401" cy="3199443"/>
          </a:xfrm>
          <a:custGeom>
            <a:avLst/>
            <a:gdLst/>
            <a:ahLst/>
            <a:cxnLst/>
            <a:rect l="l" t="t" r="r" b="b"/>
            <a:pathLst>
              <a:path w="2914401" h="3199443">
                <a:moveTo>
                  <a:pt x="0" y="0"/>
                </a:moveTo>
                <a:lnTo>
                  <a:pt x="2914402" y="0"/>
                </a:lnTo>
                <a:lnTo>
                  <a:pt x="2914402" y="3199443"/>
                </a:lnTo>
                <a:lnTo>
                  <a:pt x="0" y="31994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2724060" y="4219657"/>
            <a:ext cx="2914401" cy="3199443"/>
          </a:xfrm>
          <a:custGeom>
            <a:avLst/>
            <a:gdLst/>
            <a:ahLst/>
            <a:cxnLst/>
            <a:rect l="l" t="t" r="r" b="b"/>
            <a:pathLst>
              <a:path w="2914401" h="3199443">
                <a:moveTo>
                  <a:pt x="0" y="0"/>
                </a:moveTo>
                <a:lnTo>
                  <a:pt x="2914402" y="0"/>
                </a:lnTo>
                <a:lnTo>
                  <a:pt x="2914402" y="3199443"/>
                </a:lnTo>
                <a:lnTo>
                  <a:pt x="0" y="31994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4626520" y="1304019"/>
            <a:ext cx="9034960" cy="936625"/>
          </a:xfrm>
          <a:prstGeom prst="rect">
            <a:avLst/>
          </a:prstGeom>
        </p:spPr>
        <p:txBody>
          <a:bodyPr lIns="0" tIns="0" rIns="0" bIns="0" rtlCol="0" anchor="t">
            <a:spAutoFit/>
          </a:bodyPr>
          <a:lstStyle/>
          <a:p>
            <a:pPr algn="ctr">
              <a:lnSpc>
                <a:spcPts val="7699"/>
              </a:lnSpc>
            </a:pPr>
            <a:r>
              <a:rPr lang="en-US" sz="5499">
                <a:solidFill>
                  <a:srgbClr val="FFFFFF"/>
                </a:solidFill>
                <a:latin typeface="Roboto Bold"/>
              </a:rPr>
              <a:t>NIGHT WATCHES</a:t>
            </a:r>
          </a:p>
        </p:txBody>
      </p:sp>
      <p:sp>
        <p:nvSpPr>
          <p:cNvPr id="23" name="TextBox 23"/>
          <p:cNvSpPr txBox="1"/>
          <p:nvPr/>
        </p:nvSpPr>
        <p:spPr>
          <a:xfrm>
            <a:off x="1817702" y="7980855"/>
            <a:ext cx="4148756" cy="358773"/>
          </a:xfrm>
          <a:prstGeom prst="rect">
            <a:avLst/>
          </a:prstGeom>
        </p:spPr>
        <p:txBody>
          <a:bodyPr lIns="0" tIns="0" rIns="0" bIns="0" rtlCol="0" anchor="t">
            <a:spAutoFit/>
          </a:bodyPr>
          <a:lstStyle/>
          <a:p>
            <a:pPr algn="ctr">
              <a:lnSpc>
                <a:spcPts val="2800"/>
              </a:lnSpc>
            </a:pPr>
            <a:r>
              <a:rPr lang="en-US" sz="2000">
                <a:solidFill>
                  <a:srgbClr val="000000"/>
                </a:solidFill>
                <a:latin typeface="Roboto"/>
              </a:rPr>
              <a:t>Bilgisayar Mühendisi</a:t>
            </a:r>
          </a:p>
        </p:txBody>
      </p:sp>
      <p:sp>
        <p:nvSpPr>
          <p:cNvPr id="24" name="TextBox 24"/>
          <p:cNvSpPr txBox="1"/>
          <p:nvPr/>
        </p:nvSpPr>
        <p:spPr>
          <a:xfrm>
            <a:off x="7069622" y="7980855"/>
            <a:ext cx="4148756" cy="358773"/>
          </a:xfrm>
          <a:prstGeom prst="rect">
            <a:avLst/>
          </a:prstGeom>
        </p:spPr>
        <p:txBody>
          <a:bodyPr lIns="0" tIns="0" rIns="0" bIns="0" rtlCol="0" anchor="t">
            <a:spAutoFit/>
          </a:bodyPr>
          <a:lstStyle/>
          <a:p>
            <a:pPr algn="ctr">
              <a:lnSpc>
                <a:spcPts val="2800"/>
              </a:lnSpc>
            </a:pPr>
            <a:r>
              <a:rPr lang="en-US" sz="2000">
                <a:solidFill>
                  <a:srgbClr val="000000"/>
                </a:solidFill>
                <a:latin typeface="Roboto"/>
              </a:rPr>
              <a:t>Bilgisayar Mühendisi</a:t>
            </a:r>
          </a:p>
        </p:txBody>
      </p:sp>
      <p:sp>
        <p:nvSpPr>
          <p:cNvPr id="25" name="TextBox 25"/>
          <p:cNvSpPr txBox="1"/>
          <p:nvPr/>
        </p:nvSpPr>
        <p:spPr>
          <a:xfrm>
            <a:off x="2262925" y="7466582"/>
            <a:ext cx="3258309" cy="415288"/>
          </a:xfrm>
          <a:prstGeom prst="rect">
            <a:avLst/>
          </a:prstGeom>
        </p:spPr>
        <p:txBody>
          <a:bodyPr lIns="0" tIns="0" rIns="0" bIns="0" rtlCol="0" anchor="t">
            <a:spAutoFit/>
          </a:bodyPr>
          <a:lstStyle/>
          <a:p>
            <a:pPr algn="ctr">
              <a:lnSpc>
                <a:spcPts val="3360"/>
              </a:lnSpc>
            </a:pPr>
            <a:r>
              <a:rPr lang="en-US" sz="2400">
                <a:solidFill>
                  <a:srgbClr val="000000"/>
                </a:solidFill>
                <a:latin typeface="Roboto Bold"/>
              </a:rPr>
              <a:t>Doğukan ESEN</a:t>
            </a:r>
          </a:p>
        </p:txBody>
      </p:sp>
      <p:sp>
        <p:nvSpPr>
          <p:cNvPr id="26" name="TextBox 26"/>
          <p:cNvSpPr txBox="1"/>
          <p:nvPr/>
        </p:nvSpPr>
        <p:spPr>
          <a:xfrm>
            <a:off x="6271045" y="935721"/>
            <a:ext cx="5745910" cy="358773"/>
          </a:xfrm>
          <a:prstGeom prst="rect">
            <a:avLst/>
          </a:prstGeom>
        </p:spPr>
        <p:txBody>
          <a:bodyPr lIns="0" tIns="0" rIns="0" bIns="0" rtlCol="0" anchor="t">
            <a:spAutoFit/>
          </a:bodyPr>
          <a:lstStyle/>
          <a:p>
            <a:pPr algn="ctr">
              <a:lnSpc>
                <a:spcPts val="2800"/>
              </a:lnSpc>
            </a:pPr>
            <a:r>
              <a:rPr lang="en-US" sz="2000" spc="256">
                <a:solidFill>
                  <a:srgbClr val="FFFFFF"/>
                </a:solidFill>
                <a:latin typeface="Roboto"/>
              </a:rPr>
              <a:t>AISECLAB</a:t>
            </a:r>
          </a:p>
        </p:txBody>
      </p:sp>
      <p:sp>
        <p:nvSpPr>
          <p:cNvPr id="27" name="TextBox 27"/>
          <p:cNvSpPr txBox="1"/>
          <p:nvPr/>
        </p:nvSpPr>
        <p:spPr>
          <a:xfrm>
            <a:off x="7514845" y="7466582"/>
            <a:ext cx="3258309" cy="415288"/>
          </a:xfrm>
          <a:prstGeom prst="rect">
            <a:avLst/>
          </a:prstGeom>
        </p:spPr>
        <p:txBody>
          <a:bodyPr lIns="0" tIns="0" rIns="0" bIns="0" rtlCol="0" anchor="t">
            <a:spAutoFit/>
          </a:bodyPr>
          <a:lstStyle/>
          <a:p>
            <a:pPr algn="ctr">
              <a:lnSpc>
                <a:spcPts val="3360"/>
              </a:lnSpc>
            </a:pPr>
            <a:r>
              <a:rPr lang="en-US" sz="2400">
                <a:solidFill>
                  <a:srgbClr val="000000"/>
                </a:solidFill>
                <a:latin typeface="Roboto Bold"/>
              </a:rPr>
              <a:t>Esmanur HURMA</a:t>
            </a:r>
          </a:p>
        </p:txBody>
      </p:sp>
      <p:sp>
        <p:nvSpPr>
          <p:cNvPr id="28" name="TextBox 28"/>
          <p:cNvSpPr txBox="1"/>
          <p:nvPr/>
        </p:nvSpPr>
        <p:spPr>
          <a:xfrm>
            <a:off x="12321542" y="7980855"/>
            <a:ext cx="4148756" cy="358773"/>
          </a:xfrm>
          <a:prstGeom prst="rect">
            <a:avLst/>
          </a:prstGeom>
        </p:spPr>
        <p:txBody>
          <a:bodyPr lIns="0" tIns="0" rIns="0" bIns="0" rtlCol="0" anchor="t">
            <a:spAutoFit/>
          </a:bodyPr>
          <a:lstStyle/>
          <a:p>
            <a:pPr algn="ctr">
              <a:lnSpc>
                <a:spcPts val="2800"/>
              </a:lnSpc>
            </a:pPr>
            <a:r>
              <a:rPr lang="en-US" sz="2000">
                <a:solidFill>
                  <a:srgbClr val="000000"/>
                </a:solidFill>
                <a:latin typeface="Roboto"/>
              </a:rPr>
              <a:t>Endüstri Mühendisi</a:t>
            </a:r>
          </a:p>
        </p:txBody>
      </p:sp>
      <p:sp>
        <p:nvSpPr>
          <p:cNvPr id="29" name="TextBox 29"/>
          <p:cNvSpPr txBox="1"/>
          <p:nvPr/>
        </p:nvSpPr>
        <p:spPr>
          <a:xfrm>
            <a:off x="12766765" y="7466582"/>
            <a:ext cx="3258309" cy="415288"/>
          </a:xfrm>
          <a:prstGeom prst="rect">
            <a:avLst/>
          </a:prstGeom>
        </p:spPr>
        <p:txBody>
          <a:bodyPr lIns="0" tIns="0" rIns="0" bIns="0" rtlCol="0" anchor="t">
            <a:spAutoFit/>
          </a:bodyPr>
          <a:lstStyle/>
          <a:p>
            <a:pPr algn="ctr">
              <a:lnSpc>
                <a:spcPts val="3360"/>
              </a:lnSpc>
            </a:pPr>
            <a:r>
              <a:rPr lang="en-US" sz="2400">
                <a:solidFill>
                  <a:srgbClr val="000000"/>
                </a:solidFill>
                <a:latin typeface="Roboto Bold"/>
              </a:rPr>
              <a:t>Harun BENLİ</a:t>
            </a:r>
          </a:p>
        </p:txBody>
      </p:sp>
      <p:sp>
        <p:nvSpPr>
          <p:cNvPr id="30" name="TextBox 30"/>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
        <p:nvSpPr>
          <p:cNvPr id="31" name="TextBox 31"/>
          <p:cNvSpPr txBox="1"/>
          <p:nvPr/>
        </p:nvSpPr>
        <p:spPr>
          <a:xfrm>
            <a:off x="6572970" y="8773099"/>
            <a:ext cx="5000160" cy="1200149"/>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Roboto"/>
              </a:rPr>
              <a:t>Danışmanlar:</a:t>
            </a:r>
          </a:p>
          <a:p>
            <a:pPr algn="ctr">
              <a:lnSpc>
                <a:spcPts val="3360"/>
              </a:lnSpc>
              <a:spcBef>
                <a:spcPct val="0"/>
              </a:spcBef>
            </a:pPr>
            <a:r>
              <a:rPr lang="en-US" sz="2400">
                <a:solidFill>
                  <a:srgbClr val="000000"/>
                </a:solidFill>
                <a:latin typeface="Roboto Bold"/>
              </a:rPr>
              <a:t>Gözde Sarmısak</a:t>
            </a:r>
          </a:p>
          <a:p>
            <a:pPr algn="ctr">
              <a:lnSpc>
                <a:spcPts val="3360"/>
              </a:lnSpc>
              <a:spcBef>
                <a:spcPct val="0"/>
              </a:spcBef>
            </a:pPr>
            <a:r>
              <a:rPr lang="en-US" sz="2400">
                <a:solidFill>
                  <a:srgbClr val="000000"/>
                </a:solidFill>
                <a:latin typeface="Roboto Bold"/>
              </a:rPr>
              <a:t>Hira Beril Küçük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15232" y="225746"/>
            <a:ext cx="15230464" cy="10153643"/>
          </a:xfrm>
          <a:custGeom>
            <a:avLst/>
            <a:gdLst/>
            <a:ahLst/>
            <a:cxnLst/>
            <a:rect l="l" t="t" r="r" b="b"/>
            <a:pathLst>
              <a:path w="15230464" h="10153643">
                <a:moveTo>
                  <a:pt x="0" y="0"/>
                </a:moveTo>
                <a:lnTo>
                  <a:pt x="15230464" y="0"/>
                </a:lnTo>
                <a:lnTo>
                  <a:pt x="15230464" y="10153642"/>
                </a:lnTo>
                <a:lnTo>
                  <a:pt x="0" y="10153642"/>
                </a:lnTo>
                <a:lnTo>
                  <a:pt x="0" y="0"/>
                </a:lnTo>
                <a:close/>
              </a:path>
            </a:pathLst>
          </a:custGeom>
          <a:blipFill>
            <a:blip r:embed="rId2"/>
            <a:stretch>
              <a:fillRect/>
            </a:stretch>
          </a:blipFill>
        </p:spPr>
      </p:sp>
      <p:sp>
        <p:nvSpPr>
          <p:cNvPr id="3" name="TextBox 3"/>
          <p:cNvSpPr txBox="1"/>
          <p:nvPr/>
        </p:nvSpPr>
        <p:spPr>
          <a:xfrm>
            <a:off x="7830294" y="3737628"/>
            <a:ext cx="10153948" cy="7052309"/>
          </a:xfrm>
          <a:prstGeom prst="rect">
            <a:avLst/>
          </a:prstGeom>
        </p:spPr>
        <p:txBody>
          <a:bodyPr lIns="0" tIns="0" rIns="0" bIns="0" rtlCol="0" anchor="t">
            <a:spAutoFit/>
          </a:bodyPr>
          <a:lstStyle/>
          <a:p>
            <a:pPr algn="just">
              <a:lnSpc>
                <a:spcPts val="2940"/>
              </a:lnSpc>
            </a:pPr>
            <a:r>
              <a:rPr lang="en-US" sz="2100">
                <a:solidFill>
                  <a:srgbClr val="000000"/>
                </a:solidFill>
                <a:latin typeface="Roboto"/>
              </a:rPr>
              <a:t>Verilerin güvenli bir şekilde depolanması, gizlilik, bütünlük ve erişilebilirlik gibi önemli hususları kapsamaktadır. </a:t>
            </a:r>
          </a:p>
          <a:p>
            <a:pPr algn="just">
              <a:lnSpc>
                <a:spcPts val="2940"/>
              </a:lnSpc>
            </a:pPr>
            <a:r>
              <a:rPr lang="en-US" sz="2100">
                <a:solidFill>
                  <a:srgbClr val="000000"/>
                </a:solidFill>
                <a:latin typeface="Roboto Bold"/>
              </a:rPr>
              <a:t>AES,</a:t>
            </a:r>
            <a:r>
              <a:rPr lang="en-US" sz="2100">
                <a:solidFill>
                  <a:srgbClr val="000000"/>
                </a:solidFill>
                <a:latin typeface="Roboto"/>
              </a:rPr>
              <a:t> verimliliği, çok yönlülüğü ve çeşitli kriptografik saldırılara karşı direncinden dolayı güvenli veri depolama amacıyla yaygın olarak kullanılmaktadır.</a:t>
            </a:r>
          </a:p>
          <a:p>
            <a:pPr algn="just">
              <a:lnSpc>
                <a:spcPts val="2940"/>
              </a:lnSpc>
            </a:pPr>
            <a:r>
              <a:rPr lang="en-US" sz="2100">
                <a:solidFill>
                  <a:srgbClr val="000000"/>
                </a:solidFill>
                <a:latin typeface="Roboto"/>
              </a:rPr>
              <a:t> 128, 192 ve 256 bitlik anahtar boyutları  </a:t>
            </a:r>
          </a:p>
          <a:p>
            <a:pPr algn="just">
              <a:lnSpc>
                <a:spcPts val="2940"/>
              </a:lnSpc>
            </a:pPr>
            <a:r>
              <a:rPr lang="en-US" sz="2100">
                <a:solidFill>
                  <a:srgbClr val="000000"/>
                </a:solidFill>
                <a:latin typeface="Roboto Bold"/>
              </a:rPr>
              <a:t>RSA,</a:t>
            </a:r>
            <a:r>
              <a:rPr lang="en-US" sz="2100">
                <a:solidFill>
                  <a:srgbClr val="000000"/>
                </a:solidFill>
                <a:latin typeface="Roboto"/>
              </a:rPr>
              <a:t> şifreleme anahtarlarını şifrelemek ve korumak veya güvenli iletişim kanalları oluşturmak için kullanılmaktadır.</a:t>
            </a:r>
          </a:p>
          <a:p>
            <a:pPr algn="just">
              <a:lnSpc>
                <a:spcPts val="2940"/>
              </a:lnSpc>
            </a:pPr>
            <a:r>
              <a:rPr lang="en-US" sz="2100">
                <a:solidFill>
                  <a:srgbClr val="000000"/>
                </a:solidFill>
                <a:latin typeface="Roboto Bold"/>
              </a:rPr>
              <a:t>3DES,</a:t>
            </a:r>
            <a:r>
              <a:rPr lang="en-US" sz="2100">
                <a:solidFill>
                  <a:srgbClr val="000000"/>
                </a:solidFill>
                <a:latin typeface="Roboto"/>
              </a:rPr>
              <a:t> AES ile karşılaştırıldığında nispeten yavaş hızı nedeniyle, yavaş yavaş yerini daha modern algoritmalara bırakmaktadır. </a:t>
            </a:r>
          </a:p>
          <a:p>
            <a:pPr algn="just">
              <a:lnSpc>
                <a:spcPts val="2940"/>
              </a:lnSpc>
            </a:pPr>
            <a:r>
              <a:rPr lang="en-US" sz="2100">
                <a:solidFill>
                  <a:srgbClr val="000000"/>
                </a:solidFill>
                <a:latin typeface="Roboto"/>
              </a:rPr>
              <a:t> Üç adet 56 bitlik alt anahtardan oluşan 168 bitlik bir anahtar kullanmaktadır.</a:t>
            </a:r>
          </a:p>
          <a:p>
            <a:pPr algn="just">
              <a:lnSpc>
                <a:spcPts val="2940"/>
              </a:lnSpc>
            </a:pPr>
            <a:endParaRPr lang="en-US" sz="2100">
              <a:solidFill>
                <a:srgbClr val="000000"/>
              </a:solidFill>
              <a:latin typeface="Roboto"/>
            </a:endParaRPr>
          </a:p>
          <a:p>
            <a:pPr algn="just">
              <a:lnSpc>
                <a:spcPts val="2940"/>
              </a:lnSpc>
            </a:pPr>
            <a:r>
              <a:rPr lang="en-US" sz="2100">
                <a:solidFill>
                  <a:srgbClr val="000000"/>
                </a:solidFill>
                <a:latin typeface="Roboto Bold"/>
              </a:rPr>
              <a:t>Blowfish,</a:t>
            </a:r>
            <a:r>
              <a:rPr lang="en-US" sz="2100">
                <a:solidFill>
                  <a:srgbClr val="000000"/>
                </a:solidFill>
                <a:latin typeface="Roboto"/>
              </a:rPr>
              <a:t> hızlı ve güvenli veri depolama için tasarlanan simetrik bir şifreleme algoritmasıdır. </a:t>
            </a:r>
          </a:p>
          <a:p>
            <a:pPr algn="just">
              <a:lnSpc>
                <a:spcPts val="2940"/>
              </a:lnSpc>
            </a:pPr>
            <a:r>
              <a:rPr lang="en-US" sz="2100">
                <a:solidFill>
                  <a:srgbClr val="000000"/>
                </a:solidFill>
                <a:latin typeface="Roboto"/>
              </a:rPr>
              <a:t>32 bit ile 448 bit arasında değişen anahtar boyutlarını desteklemektedir.</a:t>
            </a:r>
          </a:p>
          <a:p>
            <a:pPr algn="just">
              <a:lnSpc>
                <a:spcPts val="2940"/>
              </a:lnSpc>
            </a:pPr>
            <a:r>
              <a:rPr lang="en-US" sz="2100">
                <a:solidFill>
                  <a:srgbClr val="000000"/>
                </a:solidFill>
                <a:latin typeface="Roboto Bold"/>
              </a:rPr>
              <a:t>SHA algoritmaları,</a:t>
            </a:r>
            <a:r>
              <a:rPr lang="en-US" sz="2100">
                <a:solidFill>
                  <a:srgbClr val="000000"/>
                </a:solidFill>
                <a:latin typeface="Roboto"/>
              </a:rPr>
              <a:t> saklanan verilerin bütünlüğünü doğrulamak ve kurcalanmadığından emin olmak için yaygın olarak kullanılmaktadır. 256 veya daha yüksek bitte sabit boyutta bir karma değer üretir.</a:t>
            </a:r>
          </a:p>
          <a:p>
            <a:pPr algn="just">
              <a:lnSpc>
                <a:spcPts val="2940"/>
              </a:lnSpc>
            </a:pPr>
            <a:endParaRPr lang="en-US" sz="2100">
              <a:solidFill>
                <a:srgbClr val="000000"/>
              </a:solidFill>
              <a:latin typeface="Roboto"/>
            </a:endParaRPr>
          </a:p>
          <a:p>
            <a:pPr algn="just">
              <a:lnSpc>
                <a:spcPts val="2940"/>
              </a:lnSpc>
              <a:spcBef>
                <a:spcPct val="0"/>
              </a:spcBef>
            </a:pPr>
            <a:endParaRPr lang="en-US" sz="2100">
              <a:solidFill>
                <a:srgbClr val="000000"/>
              </a:solidFill>
              <a:latin typeface="Roboto"/>
            </a:endParaRPr>
          </a:p>
        </p:txBody>
      </p:sp>
      <p:sp>
        <p:nvSpPr>
          <p:cNvPr id="4" name="TextBox 4"/>
          <p:cNvSpPr txBox="1"/>
          <p:nvPr/>
        </p:nvSpPr>
        <p:spPr>
          <a:xfrm>
            <a:off x="7830294" y="243068"/>
            <a:ext cx="10153948" cy="3233419"/>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Arimo Bold"/>
              </a:rPr>
              <a:t>Güvenli Veri Depolama Türleri</a:t>
            </a:r>
          </a:p>
        </p:txBody>
      </p:sp>
      <p:sp>
        <p:nvSpPr>
          <p:cNvPr id="5" name="TextBox 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66788" y="-308834"/>
            <a:ext cx="28325542" cy="10904669"/>
          </a:xfrm>
          <a:custGeom>
            <a:avLst/>
            <a:gdLst/>
            <a:ahLst/>
            <a:cxnLst/>
            <a:rect l="l" t="t" r="r" b="b"/>
            <a:pathLst>
              <a:path w="28325542" h="10904669">
                <a:moveTo>
                  <a:pt x="0" y="0"/>
                </a:moveTo>
                <a:lnTo>
                  <a:pt x="28325542" y="0"/>
                </a:lnTo>
                <a:lnTo>
                  <a:pt x="28325542" y="10904668"/>
                </a:lnTo>
                <a:lnTo>
                  <a:pt x="0" y="10904668"/>
                </a:lnTo>
                <a:lnTo>
                  <a:pt x="0" y="0"/>
                </a:lnTo>
                <a:close/>
              </a:path>
            </a:pathLst>
          </a:custGeom>
          <a:blipFill>
            <a:blip r:embed="rId2"/>
            <a:stretch>
              <a:fillRect/>
            </a:stretch>
          </a:blipFill>
        </p:spPr>
      </p:sp>
      <p:sp>
        <p:nvSpPr>
          <p:cNvPr id="3" name="TextBox 3"/>
          <p:cNvSpPr txBox="1"/>
          <p:nvPr/>
        </p:nvSpPr>
        <p:spPr>
          <a:xfrm>
            <a:off x="1028700" y="-95250"/>
            <a:ext cx="8026747" cy="1918335"/>
          </a:xfrm>
          <a:prstGeom prst="rect">
            <a:avLst/>
          </a:prstGeom>
        </p:spPr>
        <p:txBody>
          <a:bodyPr lIns="0" tIns="0" rIns="0" bIns="0" rtlCol="0" anchor="t">
            <a:spAutoFit/>
          </a:bodyPr>
          <a:lstStyle/>
          <a:p>
            <a:pPr algn="ctr">
              <a:lnSpc>
                <a:spcPts val="5040"/>
              </a:lnSpc>
            </a:pPr>
            <a:r>
              <a:rPr lang="en-US" sz="3600">
                <a:solidFill>
                  <a:srgbClr val="000000"/>
                </a:solidFill>
                <a:latin typeface="Arimo Bold"/>
              </a:rPr>
              <a:t>GÜVENLI DEPOLAMA YÖNTEMLERI </a:t>
            </a:r>
          </a:p>
          <a:p>
            <a:pPr algn="ctr">
              <a:lnSpc>
                <a:spcPts val="5040"/>
              </a:lnSpc>
            </a:pPr>
            <a:r>
              <a:rPr lang="en-US" sz="3600">
                <a:solidFill>
                  <a:srgbClr val="000000"/>
                </a:solidFill>
                <a:latin typeface="Arimo Bold"/>
              </a:rPr>
              <a:t>VE PROTOKOLLERI</a:t>
            </a:r>
          </a:p>
          <a:p>
            <a:pPr algn="ctr">
              <a:lnSpc>
                <a:spcPts val="5040"/>
              </a:lnSpc>
            </a:pPr>
            <a:endParaRPr lang="en-US" sz="3600">
              <a:solidFill>
                <a:srgbClr val="000000"/>
              </a:solidFill>
              <a:latin typeface="Arimo Bold"/>
            </a:endParaRPr>
          </a:p>
        </p:txBody>
      </p:sp>
      <p:sp>
        <p:nvSpPr>
          <p:cNvPr id="4" name="TextBox 4"/>
          <p:cNvSpPr txBox="1"/>
          <p:nvPr/>
        </p:nvSpPr>
        <p:spPr>
          <a:xfrm>
            <a:off x="1028700" y="1448417"/>
            <a:ext cx="8026747" cy="1108709"/>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Roboto"/>
              </a:rPr>
              <a:t>Kapsamlı veri koruması sağlamak için şifreleme algoritmalarının yanı sıra sağlam anahtar yönetimi uygulamaları, güvenli depolama altyapısı, erişim kontrolleri ve güvenli protokoller uygulanmalıdır.</a:t>
            </a:r>
          </a:p>
        </p:txBody>
      </p:sp>
      <p:sp>
        <p:nvSpPr>
          <p:cNvPr id="5" name="TextBox 5"/>
          <p:cNvSpPr txBox="1"/>
          <p:nvPr/>
        </p:nvSpPr>
        <p:spPr>
          <a:xfrm>
            <a:off x="517554" y="2948941"/>
            <a:ext cx="9049038" cy="6309359"/>
          </a:xfrm>
          <a:prstGeom prst="rect">
            <a:avLst/>
          </a:prstGeom>
        </p:spPr>
        <p:txBody>
          <a:bodyPr lIns="0" tIns="0" rIns="0" bIns="0" rtlCol="0" anchor="t">
            <a:spAutoFit/>
          </a:bodyPr>
          <a:lstStyle/>
          <a:p>
            <a:pPr algn="just">
              <a:lnSpc>
                <a:spcPts val="2940"/>
              </a:lnSpc>
            </a:pPr>
            <a:r>
              <a:rPr lang="en-US" sz="2100">
                <a:solidFill>
                  <a:srgbClr val="000000"/>
                </a:solidFill>
                <a:latin typeface="Roboto"/>
              </a:rPr>
              <a:t>Verilerin güvenli bir şekilde depolanmasını sağlamak için tasarlanan protokoller verileri şifrelemek, kullanıcıların kimliğini doğrulamak ve veri bütünlüğünü korumak için kullanılmaktadır.</a:t>
            </a:r>
          </a:p>
          <a:p>
            <a:pPr algn="just">
              <a:lnSpc>
                <a:spcPts val="2940"/>
              </a:lnSpc>
            </a:pPr>
            <a:r>
              <a:rPr lang="en-US" sz="2100">
                <a:solidFill>
                  <a:srgbClr val="000000"/>
                </a:solidFill>
                <a:latin typeface="Roboto Bold"/>
              </a:rPr>
              <a:t>SFTP (Güvenli Dosya Aktarım Protokolü),</a:t>
            </a:r>
            <a:r>
              <a:rPr lang="en-US" sz="2100">
                <a:solidFill>
                  <a:srgbClr val="000000"/>
                </a:solidFill>
                <a:latin typeface="Roboto"/>
              </a:rPr>
              <a:t> bir ağ üzerinden güvenli dosya aktarımı sağlayan bir protokoldür.</a:t>
            </a:r>
          </a:p>
          <a:p>
            <a:pPr algn="just">
              <a:lnSpc>
                <a:spcPts val="2940"/>
              </a:lnSpc>
            </a:pPr>
            <a:r>
              <a:rPr lang="en-US" sz="2100">
                <a:solidFill>
                  <a:srgbClr val="000000"/>
                </a:solidFill>
                <a:latin typeface="Roboto Bold"/>
              </a:rPr>
              <a:t>SSH (Güvenli Kabuk),</a:t>
            </a:r>
            <a:r>
              <a:rPr lang="en-US" sz="2100">
                <a:solidFill>
                  <a:srgbClr val="000000"/>
                </a:solidFill>
                <a:latin typeface="Roboto"/>
              </a:rPr>
              <a:t> güvenli iletişim ve veri aktarımı sağlayan ağ protokolüdür ve güvenli olmayan ağlarda kullanılabilmektedir.</a:t>
            </a:r>
          </a:p>
          <a:p>
            <a:pPr algn="just">
              <a:lnSpc>
                <a:spcPts val="2940"/>
              </a:lnSpc>
            </a:pPr>
            <a:r>
              <a:rPr lang="en-US" sz="2100">
                <a:solidFill>
                  <a:srgbClr val="000000"/>
                </a:solidFill>
                <a:latin typeface="Roboto Bold"/>
              </a:rPr>
              <a:t>IPsec (İnternet Protokolü Güvenliği),</a:t>
            </a:r>
            <a:r>
              <a:rPr lang="en-US" sz="2100">
                <a:solidFill>
                  <a:srgbClr val="000000"/>
                </a:solidFill>
                <a:latin typeface="Roboto"/>
              </a:rPr>
              <a:t> bir ağda IP iletişimini güvence altına almak için kullanılan protokol paketidir.</a:t>
            </a:r>
          </a:p>
          <a:p>
            <a:pPr algn="just">
              <a:lnSpc>
                <a:spcPts val="2940"/>
              </a:lnSpc>
            </a:pPr>
            <a:r>
              <a:rPr lang="en-US" sz="2100">
                <a:solidFill>
                  <a:srgbClr val="000000"/>
                </a:solidFill>
                <a:latin typeface="Roboto Bold"/>
              </a:rPr>
              <a:t>CHAP (Karşılıklı El Sıkışma Kimlik Doğrulama Protokolü)</a:t>
            </a:r>
            <a:r>
              <a:rPr lang="en-US" sz="2100">
                <a:solidFill>
                  <a:srgbClr val="000000"/>
                </a:solidFill>
                <a:latin typeface="Roboto"/>
              </a:rPr>
              <a:t> ile iSCSI (Internet </a:t>
            </a:r>
            <a:r>
              <a:rPr lang="en-US" sz="2100">
                <a:solidFill>
                  <a:srgbClr val="000000"/>
                </a:solidFill>
                <a:latin typeface="Roboto Bold"/>
              </a:rPr>
              <a:t>Küçük Bilgisayar Sistemi Arayüzü):</a:t>
            </a:r>
            <a:r>
              <a:rPr lang="en-US" sz="2100">
                <a:solidFill>
                  <a:srgbClr val="000000"/>
                </a:solidFill>
                <a:latin typeface="Roboto"/>
              </a:rPr>
              <a:t> iSCSI, bir IP ağı üzerinden SCSI (Küçük Bilgisayar Sistemi Arayüzü) komutları göndermek için kullanılan bir protokoldür.</a:t>
            </a:r>
          </a:p>
          <a:p>
            <a:pPr algn="just">
              <a:lnSpc>
                <a:spcPts val="2940"/>
              </a:lnSpc>
            </a:pPr>
            <a:r>
              <a:rPr lang="en-US" sz="2100">
                <a:solidFill>
                  <a:srgbClr val="000000"/>
                </a:solidFill>
                <a:latin typeface="Roboto Bold"/>
              </a:rPr>
              <a:t>Ağa Bağlı Depolama (NAS) Protokolleri,</a:t>
            </a:r>
            <a:r>
              <a:rPr lang="en-US" sz="2100">
                <a:solidFill>
                  <a:srgbClr val="000000"/>
                </a:solidFill>
                <a:latin typeface="Roboto"/>
              </a:rPr>
              <a:t> bir ağ üzerinden paylaşılan depolama kaynaklarına güvenli erişim sağlayarak istemcilerin dosyaları güvenli bir şekilde depolamasına ve almasına olanak tanımaktadır.</a:t>
            </a:r>
          </a:p>
          <a:p>
            <a:pPr algn="just">
              <a:lnSpc>
                <a:spcPts val="2940"/>
              </a:lnSpc>
              <a:spcBef>
                <a:spcPct val="0"/>
              </a:spcBef>
            </a:pPr>
            <a:endParaRPr lang="en-US" sz="2100">
              <a:solidFill>
                <a:srgbClr val="000000"/>
              </a:solidFill>
              <a:latin typeface="Roboto"/>
            </a:endParaRPr>
          </a:p>
        </p:txBody>
      </p:sp>
      <p:sp>
        <p:nvSpPr>
          <p:cNvPr id="6" name="TextBox 6"/>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EEF1F1"/>
                </a:solidFill>
                <a:latin typeface="Roboto"/>
              </a:rPr>
              <a:t>aiseclab.org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41841" y="-244095"/>
            <a:ext cx="12918579" cy="4649649"/>
          </a:xfrm>
          <a:custGeom>
            <a:avLst/>
            <a:gdLst/>
            <a:ahLst/>
            <a:cxnLst/>
            <a:rect l="l" t="t" r="r" b="b"/>
            <a:pathLst>
              <a:path w="12918579" h="4649649">
                <a:moveTo>
                  <a:pt x="0" y="0"/>
                </a:moveTo>
                <a:lnTo>
                  <a:pt x="12918579" y="0"/>
                </a:lnTo>
                <a:lnTo>
                  <a:pt x="12918579" y="4649649"/>
                </a:lnTo>
                <a:lnTo>
                  <a:pt x="0" y="4649649"/>
                </a:lnTo>
                <a:lnTo>
                  <a:pt x="0" y="0"/>
                </a:lnTo>
                <a:close/>
              </a:path>
            </a:pathLst>
          </a:custGeom>
          <a:blipFill>
            <a:blip r:embed="rId2"/>
            <a:stretch>
              <a:fillRect/>
            </a:stretch>
          </a:blipFill>
        </p:spPr>
      </p:sp>
      <p:sp>
        <p:nvSpPr>
          <p:cNvPr id="3" name="TextBox 3"/>
          <p:cNvSpPr txBox="1"/>
          <p:nvPr/>
        </p:nvSpPr>
        <p:spPr>
          <a:xfrm>
            <a:off x="453744" y="-171450"/>
            <a:ext cx="9229330" cy="4862194"/>
          </a:xfrm>
          <a:prstGeom prst="rect">
            <a:avLst/>
          </a:prstGeom>
        </p:spPr>
        <p:txBody>
          <a:bodyPr lIns="0" tIns="0" rIns="0" bIns="0" rtlCol="0" anchor="t">
            <a:spAutoFit/>
          </a:bodyPr>
          <a:lstStyle/>
          <a:p>
            <a:pPr algn="ctr">
              <a:lnSpc>
                <a:spcPts val="12880"/>
              </a:lnSpc>
            </a:pPr>
            <a:r>
              <a:rPr lang="en-US" sz="9200">
                <a:solidFill>
                  <a:srgbClr val="000000"/>
                </a:solidFill>
                <a:latin typeface="Arimo Bold"/>
              </a:rPr>
              <a:t>Güvenli Veri Depolama Yöntemleri</a:t>
            </a:r>
          </a:p>
        </p:txBody>
      </p:sp>
      <p:sp>
        <p:nvSpPr>
          <p:cNvPr id="4" name="TextBox 4"/>
          <p:cNvSpPr txBox="1"/>
          <p:nvPr/>
        </p:nvSpPr>
        <p:spPr>
          <a:xfrm>
            <a:off x="836861" y="5242968"/>
            <a:ext cx="16745992" cy="3709034"/>
          </a:xfrm>
          <a:prstGeom prst="rect">
            <a:avLst/>
          </a:prstGeom>
        </p:spPr>
        <p:txBody>
          <a:bodyPr lIns="0" tIns="0" rIns="0" bIns="0" rtlCol="0" anchor="t">
            <a:spAutoFit/>
          </a:bodyPr>
          <a:lstStyle/>
          <a:p>
            <a:pPr marL="453396" lvl="1" indent="-226698" algn="just">
              <a:lnSpc>
                <a:spcPts val="2940"/>
              </a:lnSpc>
              <a:buFont typeface="Arial"/>
              <a:buChar char="•"/>
            </a:pPr>
            <a:r>
              <a:rPr lang="en-US" sz="2100">
                <a:solidFill>
                  <a:srgbClr val="000000"/>
                </a:solidFill>
                <a:latin typeface="Roboto Bold"/>
              </a:rPr>
              <a:t>Şifreleme :</a:t>
            </a:r>
            <a:r>
              <a:rPr lang="en-US" sz="2100">
                <a:solidFill>
                  <a:srgbClr val="000000"/>
                </a:solidFill>
                <a:latin typeface="Roboto"/>
              </a:rPr>
              <a:t> Verileri, gizli bir anahtar kullanarak okunamaz bir formata dönüştürür ve veri gizliliğini korur.</a:t>
            </a:r>
          </a:p>
          <a:p>
            <a:pPr marL="453396" lvl="1" indent="-226698" algn="just">
              <a:lnSpc>
                <a:spcPts val="2940"/>
              </a:lnSpc>
              <a:buFont typeface="Arial"/>
              <a:buChar char="•"/>
            </a:pPr>
            <a:r>
              <a:rPr lang="en-US" sz="2100">
                <a:solidFill>
                  <a:srgbClr val="000000"/>
                </a:solidFill>
                <a:latin typeface="Roboto Bold"/>
              </a:rPr>
              <a:t>Erişim Kontrolleri : </a:t>
            </a:r>
            <a:r>
              <a:rPr lang="en-US" sz="2100">
                <a:solidFill>
                  <a:srgbClr val="000000"/>
                </a:solidFill>
                <a:latin typeface="Roboto"/>
              </a:rPr>
              <a:t>Verilere erişimi yetkili kişi veya kuruluşlarla sınırlar. Kullanıcı kimlik doğrulaması, rol tabanlı erişim ve belirli izinler içerir.</a:t>
            </a:r>
          </a:p>
          <a:p>
            <a:pPr marL="453396" lvl="1" indent="-226698" algn="just">
              <a:lnSpc>
                <a:spcPts val="2940"/>
              </a:lnSpc>
              <a:buFont typeface="Arial"/>
              <a:buChar char="•"/>
            </a:pPr>
            <a:r>
              <a:rPr lang="en-US" sz="2100">
                <a:solidFill>
                  <a:srgbClr val="000000"/>
                </a:solidFill>
                <a:latin typeface="Roboto Bold"/>
              </a:rPr>
              <a:t>Veri Sınıflandırma :</a:t>
            </a:r>
            <a:r>
              <a:rPr lang="en-US" sz="2100">
                <a:solidFill>
                  <a:srgbClr val="000000"/>
                </a:solidFill>
                <a:latin typeface="Roboto"/>
              </a:rPr>
              <a:t> Verileri hassasiyet, önem veya düzenleyici gerekliliklere göre sınıflandırır.</a:t>
            </a:r>
          </a:p>
          <a:p>
            <a:pPr marL="453396" lvl="1" indent="-226698" algn="just">
              <a:lnSpc>
                <a:spcPts val="2940"/>
              </a:lnSpc>
              <a:buFont typeface="Arial"/>
              <a:buChar char="•"/>
            </a:pPr>
            <a:r>
              <a:rPr lang="en-US" sz="2100">
                <a:solidFill>
                  <a:srgbClr val="000000"/>
                </a:solidFill>
                <a:latin typeface="Roboto Bold"/>
              </a:rPr>
              <a:t>Veri Segmentasyonu :</a:t>
            </a:r>
            <a:r>
              <a:rPr lang="en-US" sz="2100">
                <a:solidFill>
                  <a:srgbClr val="000000"/>
                </a:solidFill>
                <a:latin typeface="Roboto"/>
              </a:rPr>
              <a:t> Verileri mantıksal veya fiziksel olarak ayırarak erişimi sınırlar ve veri ihlallerinin etkisini azaltır.</a:t>
            </a:r>
          </a:p>
          <a:p>
            <a:pPr marL="453396" lvl="1" indent="-226698" algn="just">
              <a:lnSpc>
                <a:spcPts val="2940"/>
              </a:lnSpc>
              <a:buFont typeface="Arial"/>
              <a:buChar char="•"/>
            </a:pPr>
            <a:r>
              <a:rPr lang="en-US" sz="2100">
                <a:solidFill>
                  <a:srgbClr val="000000"/>
                </a:solidFill>
                <a:latin typeface="Roboto Bold"/>
              </a:rPr>
              <a:t>Fazlalık ve Yedeklemeler </a:t>
            </a:r>
            <a:r>
              <a:rPr lang="en-US" sz="2100">
                <a:solidFill>
                  <a:srgbClr val="000000"/>
                </a:solidFill>
                <a:latin typeface="Roboto"/>
              </a:rPr>
              <a:t>: Verilerin yinelenen kopyalarını oluşturur, kullanılabilirliği ve dayanıklılığı sağlar.</a:t>
            </a:r>
          </a:p>
          <a:p>
            <a:pPr marL="453396" lvl="1" indent="-226698" algn="just">
              <a:lnSpc>
                <a:spcPts val="2940"/>
              </a:lnSpc>
              <a:buFont typeface="Arial"/>
              <a:buChar char="•"/>
            </a:pPr>
            <a:r>
              <a:rPr lang="en-US" sz="2100">
                <a:solidFill>
                  <a:srgbClr val="000000"/>
                </a:solidFill>
                <a:latin typeface="Roboto Bold"/>
              </a:rPr>
              <a:t>Veri Maskeleme ve Anonimleştirme :</a:t>
            </a:r>
            <a:r>
              <a:rPr lang="en-US" sz="2100">
                <a:solidFill>
                  <a:srgbClr val="000000"/>
                </a:solidFill>
                <a:latin typeface="Roboto"/>
              </a:rPr>
              <a:t> Hassas veya kişisel verileri korumak için kullanılır.</a:t>
            </a:r>
          </a:p>
          <a:p>
            <a:pPr marL="453396" lvl="1" indent="-226698" algn="just">
              <a:lnSpc>
                <a:spcPts val="2940"/>
              </a:lnSpc>
              <a:buFont typeface="Arial"/>
              <a:buChar char="•"/>
            </a:pPr>
            <a:r>
              <a:rPr lang="en-US" sz="2100">
                <a:solidFill>
                  <a:srgbClr val="000000"/>
                </a:solidFill>
                <a:latin typeface="Roboto Bold"/>
              </a:rPr>
              <a:t>Fiziksel Güvenlik : </a:t>
            </a:r>
            <a:r>
              <a:rPr lang="en-US" sz="2100">
                <a:solidFill>
                  <a:srgbClr val="000000"/>
                </a:solidFill>
                <a:latin typeface="Roboto"/>
              </a:rPr>
              <a:t>Depolama altyapısının güvenliği, hırsızlık ve hasara karşı koruma sağlar.</a:t>
            </a:r>
          </a:p>
          <a:p>
            <a:pPr marL="453396" lvl="1" indent="-226698" algn="just">
              <a:lnSpc>
                <a:spcPts val="2940"/>
              </a:lnSpc>
              <a:buFont typeface="Arial"/>
              <a:buChar char="•"/>
            </a:pPr>
            <a:r>
              <a:rPr lang="en-US" sz="2100">
                <a:solidFill>
                  <a:srgbClr val="000000"/>
                </a:solidFill>
                <a:latin typeface="Roboto Bold"/>
              </a:rPr>
              <a:t>Veri Yaşam Döngüsü Yönetimi :</a:t>
            </a:r>
            <a:r>
              <a:rPr lang="en-US" sz="2100">
                <a:solidFill>
                  <a:srgbClr val="000000"/>
                </a:solidFill>
                <a:latin typeface="Roboto"/>
              </a:rPr>
              <a:t> Verilerin oluşturulmasından imha edilmesine kadar olan süreci yönetir.</a:t>
            </a:r>
          </a:p>
          <a:p>
            <a:pPr marL="453396" lvl="1" indent="-226698" algn="just">
              <a:lnSpc>
                <a:spcPts val="2940"/>
              </a:lnSpc>
              <a:buFont typeface="Arial"/>
              <a:buChar char="•"/>
            </a:pPr>
            <a:r>
              <a:rPr lang="en-US" sz="2100">
                <a:solidFill>
                  <a:srgbClr val="000000"/>
                </a:solidFill>
                <a:latin typeface="Roboto Bold"/>
              </a:rPr>
              <a:t>Güvenlik İzleme ve Denetimi :</a:t>
            </a:r>
            <a:r>
              <a:rPr lang="en-US" sz="2100">
                <a:solidFill>
                  <a:srgbClr val="000000"/>
                </a:solidFill>
                <a:latin typeface="Roboto"/>
              </a:rPr>
              <a:t> Depolama sistemlerinin ve veri erişim faaliyetlerinin sürekli olarak izlenmesini ve analiz edilmesini içerir.</a:t>
            </a:r>
          </a:p>
          <a:p>
            <a:pPr algn="just">
              <a:lnSpc>
                <a:spcPts val="2940"/>
              </a:lnSpc>
              <a:spcBef>
                <a:spcPct val="0"/>
              </a:spcBef>
            </a:pPr>
            <a:endParaRPr lang="en-US" sz="2100">
              <a:solidFill>
                <a:srgbClr val="000000"/>
              </a:solidFill>
              <a:latin typeface="Roboto"/>
            </a:endParaRPr>
          </a:p>
        </p:txBody>
      </p:sp>
      <p:sp>
        <p:nvSpPr>
          <p:cNvPr id="5" name="TextBox 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14839" y="-237009"/>
            <a:ext cx="7458323" cy="4700297"/>
          </a:xfrm>
          <a:custGeom>
            <a:avLst/>
            <a:gdLst/>
            <a:ahLst/>
            <a:cxnLst/>
            <a:rect l="l" t="t" r="r" b="b"/>
            <a:pathLst>
              <a:path w="7458323" h="4700297">
                <a:moveTo>
                  <a:pt x="0" y="0"/>
                </a:moveTo>
                <a:lnTo>
                  <a:pt x="7458322" y="0"/>
                </a:lnTo>
                <a:lnTo>
                  <a:pt x="7458322" y="4700298"/>
                </a:lnTo>
                <a:lnTo>
                  <a:pt x="0" y="4700298"/>
                </a:lnTo>
                <a:lnTo>
                  <a:pt x="0" y="0"/>
                </a:lnTo>
                <a:close/>
              </a:path>
            </a:pathLst>
          </a:custGeom>
          <a:blipFill>
            <a:blip r:embed="rId2"/>
            <a:stretch>
              <a:fillRect/>
            </a:stretch>
          </a:blipFill>
        </p:spPr>
      </p:sp>
      <p:sp>
        <p:nvSpPr>
          <p:cNvPr id="3" name="TextBox 3"/>
          <p:cNvSpPr txBox="1"/>
          <p:nvPr/>
        </p:nvSpPr>
        <p:spPr>
          <a:xfrm>
            <a:off x="875077" y="4806316"/>
            <a:ext cx="16537846" cy="4451984"/>
          </a:xfrm>
          <a:prstGeom prst="rect">
            <a:avLst/>
          </a:prstGeom>
        </p:spPr>
        <p:txBody>
          <a:bodyPr lIns="0" tIns="0" rIns="0" bIns="0" rtlCol="0" anchor="t">
            <a:spAutoFit/>
          </a:bodyPr>
          <a:lstStyle/>
          <a:p>
            <a:pPr algn="just">
              <a:lnSpc>
                <a:spcPts val="2940"/>
              </a:lnSpc>
            </a:pPr>
            <a:r>
              <a:rPr lang="en-US" sz="2100">
                <a:solidFill>
                  <a:srgbClr val="000000"/>
                </a:solidFill>
                <a:latin typeface="Roboto"/>
              </a:rPr>
              <a:t>Saklanan verilerin gizliliğini, bütünlüğünü ve kullanılabilirliğini sağlamada güvenli depolama yöntemleri ve protokoller önemli rol oynamaktadır.</a:t>
            </a:r>
          </a:p>
          <a:p>
            <a:pPr algn="just">
              <a:lnSpc>
                <a:spcPts val="2940"/>
              </a:lnSpc>
            </a:pPr>
            <a:r>
              <a:rPr lang="en-US" sz="2100">
                <a:solidFill>
                  <a:srgbClr val="000000"/>
                </a:solidFill>
                <a:latin typeface="Roboto Bold"/>
              </a:rPr>
              <a:t>Anahtar yönetimi ve güvenli depolama :</a:t>
            </a:r>
          </a:p>
          <a:p>
            <a:pPr algn="just">
              <a:lnSpc>
                <a:spcPts val="2940"/>
              </a:lnSpc>
            </a:pPr>
            <a:r>
              <a:rPr lang="en-US" sz="2100">
                <a:solidFill>
                  <a:srgbClr val="000000"/>
                </a:solidFill>
                <a:latin typeface="Roboto"/>
              </a:rPr>
              <a:t>Anahtarları yetkisiz erişime veya tehlikeye karşı korumak için uygun anahtar depolama hayati önem taşımaktadır. Anahtar rotasyonu, uzun vadeli anahtar gizliliği riskini azaltmakta ve güvenliği ihlal edilmiş veya güncelliğini yitirmiş anahtarların, saklanan verilerin güvenliğini tehlikeye atmamasını sağlamaktadır.</a:t>
            </a:r>
          </a:p>
          <a:p>
            <a:pPr algn="just">
              <a:lnSpc>
                <a:spcPts val="2940"/>
              </a:lnSpc>
            </a:pPr>
            <a:r>
              <a:rPr lang="en-US" sz="2100">
                <a:solidFill>
                  <a:srgbClr val="000000"/>
                </a:solidFill>
                <a:latin typeface="Roboto Bold"/>
              </a:rPr>
              <a:t>Fiziksel güvenlik önlemleri :</a:t>
            </a:r>
            <a:r>
              <a:rPr lang="en-US" sz="2100">
                <a:solidFill>
                  <a:srgbClr val="000000"/>
                </a:solidFill>
                <a:latin typeface="Roboto"/>
              </a:rPr>
              <a:t> </a:t>
            </a:r>
          </a:p>
          <a:p>
            <a:pPr algn="just">
              <a:lnSpc>
                <a:spcPts val="2940"/>
              </a:lnSpc>
            </a:pPr>
            <a:r>
              <a:rPr lang="en-US" sz="2100">
                <a:solidFill>
                  <a:srgbClr val="000000"/>
                </a:solidFill>
                <a:latin typeface="Roboto"/>
              </a:rPr>
              <a:t>Fiziksel güvenlik önlemleri, verilerin depolandığı fiziksel altyapıyı ve depolama cihazlarını korumak için tasarlanmıştır.</a:t>
            </a:r>
          </a:p>
          <a:p>
            <a:pPr algn="just">
              <a:lnSpc>
                <a:spcPts val="2940"/>
              </a:lnSpc>
            </a:pPr>
            <a:r>
              <a:rPr lang="en-US" sz="2100">
                <a:solidFill>
                  <a:srgbClr val="000000"/>
                </a:solidFill>
                <a:latin typeface="Roboto Bold"/>
              </a:rPr>
              <a:t>Veri Erişim kontrolleri : </a:t>
            </a:r>
          </a:p>
          <a:p>
            <a:pPr algn="just">
              <a:lnSpc>
                <a:spcPts val="2940"/>
              </a:lnSpc>
            </a:pPr>
            <a:r>
              <a:rPr lang="en-US" sz="2100">
                <a:solidFill>
                  <a:srgbClr val="000000"/>
                </a:solidFill>
                <a:latin typeface="Roboto"/>
              </a:rPr>
              <a:t>Güvenli veri depolamada, hassas verilere yalnızca yetkili kişi veya kuruluşların erişebilmesini sağlamak için veri erişim kontrolleri uygulanmaktadır.</a:t>
            </a:r>
          </a:p>
          <a:p>
            <a:pPr algn="just">
              <a:lnSpc>
                <a:spcPts val="2940"/>
              </a:lnSpc>
              <a:spcBef>
                <a:spcPct val="0"/>
              </a:spcBef>
            </a:pPr>
            <a:endParaRPr lang="en-US" sz="2100">
              <a:solidFill>
                <a:srgbClr val="000000"/>
              </a:solidFill>
              <a:latin typeface="Roboto"/>
            </a:endParaRPr>
          </a:p>
        </p:txBody>
      </p:sp>
      <p:sp>
        <p:nvSpPr>
          <p:cNvPr id="4" name="TextBox 4"/>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1F1"/>
        </a:solidFill>
        <a:effectLst/>
      </p:bgPr>
    </p:bg>
    <p:spTree>
      <p:nvGrpSpPr>
        <p:cNvPr id="1" name=""/>
        <p:cNvGrpSpPr/>
        <p:nvPr/>
      </p:nvGrpSpPr>
      <p:grpSpPr>
        <a:xfrm>
          <a:off x="0" y="0"/>
          <a:ext cx="0" cy="0"/>
          <a:chOff x="0" y="0"/>
          <a:chExt cx="0" cy="0"/>
        </a:xfrm>
      </p:grpSpPr>
      <p:sp>
        <p:nvSpPr>
          <p:cNvPr id="2" name="Freeform 2"/>
          <p:cNvSpPr/>
          <p:nvPr/>
        </p:nvSpPr>
        <p:spPr>
          <a:xfrm>
            <a:off x="4634413" y="0"/>
            <a:ext cx="9019173" cy="9038632"/>
          </a:xfrm>
          <a:custGeom>
            <a:avLst/>
            <a:gdLst/>
            <a:ahLst/>
            <a:cxnLst/>
            <a:rect l="l" t="t" r="r" b="b"/>
            <a:pathLst>
              <a:path w="9019173" h="9038632">
                <a:moveTo>
                  <a:pt x="0" y="0"/>
                </a:moveTo>
                <a:lnTo>
                  <a:pt x="9019174" y="0"/>
                </a:lnTo>
                <a:lnTo>
                  <a:pt x="9019174" y="9038632"/>
                </a:lnTo>
                <a:lnTo>
                  <a:pt x="0" y="9038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48098" y="2278369"/>
            <a:ext cx="14191804" cy="4833619"/>
          </a:xfrm>
          <a:prstGeom prst="rect">
            <a:avLst/>
          </a:prstGeom>
        </p:spPr>
        <p:txBody>
          <a:bodyPr lIns="0" tIns="0" rIns="0" bIns="0" rtlCol="0" anchor="t">
            <a:spAutoFit/>
          </a:bodyPr>
          <a:lstStyle/>
          <a:p>
            <a:pPr algn="ctr">
              <a:lnSpc>
                <a:spcPts val="12880"/>
              </a:lnSpc>
            </a:pPr>
            <a:r>
              <a:rPr lang="en-US" sz="9200">
                <a:solidFill>
                  <a:srgbClr val="000000"/>
                </a:solidFill>
                <a:latin typeface="Roboto Bold"/>
              </a:rPr>
              <a:t>Güvenlik Duvarı Avantajları</a:t>
            </a:r>
          </a:p>
          <a:p>
            <a:pPr algn="ctr">
              <a:lnSpc>
                <a:spcPts val="12880"/>
              </a:lnSpc>
            </a:pPr>
            <a:r>
              <a:rPr lang="en-US" sz="9200">
                <a:solidFill>
                  <a:srgbClr val="000000"/>
                </a:solidFill>
                <a:latin typeface="Roboto Bold"/>
              </a:rPr>
              <a:t>Ve</a:t>
            </a:r>
          </a:p>
          <a:p>
            <a:pPr algn="ctr">
              <a:lnSpc>
                <a:spcPts val="12880"/>
              </a:lnSpc>
            </a:pPr>
            <a:r>
              <a:rPr lang="en-US" sz="9200">
                <a:solidFill>
                  <a:srgbClr val="000000"/>
                </a:solidFill>
                <a:latin typeface="Roboto Bold"/>
              </a:rPr>
              <a:t>Yeni Nesil Güvenlik Duvarı</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416515" y="981075"/>
            <a:ext cx="3162277" cy="0"/>
          </a:xfrm>
          <a:prstGeom prst="line">
            <a:avLst/>
          </a:prstGeom>
          <a:ln w="47625" cap="flat">
            <a:solidFill>
              <a:srgbClr val="FFFFFF"/>
            </a:solidFill>
            <a:prstDash val="solid"/>
            <a:headEnd type="none" w="sm" len="sm"/>
            <a:tailEnd type="none" w="sm" len="sm"/>
          </a:ln>
        </p:spPr>
      </p:sp>
      <p:sp>
        <p:nvSpPr>
          <p:cNvPr id="3" name="TextBox 3"/>
          <p:cNvSpPr txBox="1"/>
          <p:nvPr/>
        </p:nvSpPr>
        <p:spPr>
          <a:xfrm>
            <a:off x="4196260" y="680092"/>
            <a:ext cx="9094590" cy="573391"/>
          </a:xfrm>
          <a:prstGeom prst="rect">
            <a:avLst/>
          </a:prstGeom>
        </p:spPr>
        <p:txBody>
          <a:bodyPr lIns="0" tIns="0" rIns="0" bIns="0" rtlCol="0" anchor="t">
            <a:spAutoFit/>
          </a:bodyPr>
          <a:lstStyle/>
          <a:p>
            <a:pPr algn="ctr">
              <a:lnSpc>
                <a:spcPts val="4620"/>
              </a:lnSpc>
            </a:pPr>
            <a:r>
              <a:rPr lang="en-US" sz="3300">
                <a:solidFill>
                  <a:srgbClr val="0C0E41"/>
                </a:solidFill>
                <a:latin typeface="Roboto Bold"/>
              </a:rPr>
              <a:t>Güvenlik Duvarı Avantajları</a:t>
            </a:r>
          </a:p>
        </p:txBody>
      </p:sp>
      <p:sp>
        <p:nvSpPr>
          <p:cNvPr id="4" name="TextBox 4"/>
          <p:cNvSpPr txBox="1"/>
          <p:nvPr/>
        </p:nvSpPr>
        <p:spPr>
          <a:xfrm>
            <a:off x="732125" y="1277267"/>
            <a:ext cx="6928271" cy="8806912"/>
          </a:xfrm>
          <a:prstGeom prst="rect">
            <a:avLst/>
          </a:prstGeom>
        </p:spPr>
        <p:txBody>
          <a:bodyPr lIns="0" tIns="0" rIns="0" bIns="0" rtlCol="0" anchor="t">
            <a:spAutoFit/>
          </a:bodyPr>
          <a:lstStyle/>
          <a:p>
            <a:pPr algn="just">
              <a:lnSpc>
                <a:spcPts val="3520"/>
              </a:lnSpc>
            </a:pPr>
            <a:endParaRPr/>
          </a:p>
          <a:p>
            <a:pPr algn="just">
              <a:lnSpc>
                <a:spcPts val="3520"/>
              </a:lnSpc>
            </a:pPr>
            <a:r>
              <a:rPr lang="en-US" sz="2514">
                <a:solidFill>
                  <a:srgbClr val="0C0E41"/>
                </a:solidFill>
                <a:latin typeface="Roboto"/>
              </a:rPr>
              <a:t>1.Ağ Güvenliği: Güvenlik duvarı, ağa gelen ve ağdan çıkan trafiği denetleyerek, izinsiz erişimlerden, saldırılardan ve kötü amaçlı yazılımlardan korur. Ağ trafiğini analiz eder, belirli protokollere veya portlara dayalı olarak trafiği engeller veya izin verir.</a:t>
            </a:r>
          </a:p>
          <a:p>
            <a:pPr algn="just">
              <a:lnSpc>
                <a:spcPts val="3520"/>
              </a:lnSpc>
            </a:pPr>
            <a:endParaRPr lang="en-US" sz="2514">
              <a:solidFill>
                <a:srgbClr val="0C0E41"/>
              </a:solidFill>
              <a:latin typeface="Roboto"/>
            </a:endParaRPr>
          </a:p>
          <a:p>
            <a:pPr algn="just">
              <a:lnSpc>
                <a:spcPts val="3520"/>
              </a:lnSpc>
            </a:pPr>
            <a:r>
              <a:rPr lang="en-US" sz="2514">
                <a:solidFill>
                  <a:srgbClr val="0C0E41"/>
                </a:solidFill>
                <a:latin typeface="Roboto"/>
              </a:rPr>
              <a:t>2.Erişim Kontrolü: Güvenlik duvarı, belirli kullanıcıların veya IP adreslerinin ağa erişimini kontrol edebilir. Bu sayede, yetkisiz erişimlerin engellenmesi ve sadece güvenilir kaynaklara erişim sağlanması sağlanır.</a:t>
            </a:r>
          </a:p>
          <a:p>
            <a:pPr algn="just">
              <a:lnSpc>
                <a:spcPts val="3520"/>
              </a:lnSpc>
            </a:pPr>
            <a:endParaRPr lang="en-US" sz="2514">
              <a:solidFill>
                <a:srgbClr val="0C0E41"/>
              </a:solidFill>
              <a:latin typeface="Roboto"/>
            </a:endParaRPr>
          </a:p>
          <a:p>
            <a:pPr algn="just">
              <a:lnSpc>
                <a:spcPts val="3520"/>
              </a:lnSpc>
            </a:pPr>
            <a:r>
              <a:rPr lang="en-US" sz="2514">
                <a:solidFill>
                  <a:srgbClr val="0C0E41"/>
                </a:solidFill>
                <a:latin typeface="Roboto"/>
              </a:rPr>
              <a:t>3.İçerik Filtreleme: Güvenlik duvarı, içerik filtreleme özellikleriyle zararlı veya istenmeyen içeriklerin ağa girmesini engeller. Örneğin, virüslü dosyaları veya spam içerikli e-postaları tespit eder ve bloke eder.</a:t>
            </a:r>
          </a:p>
          <a:p>
            <a:pPr algn="just">
              <a:lnSpc>
                <a:spcPts val="3520"/>
              </a:lnSpc>
            </a:pPr>
            <a:endParaRPr lang="en-US" sz="2514">
              <a:solidFill>
                <a:srgbClr val="0C0E41"/>
              </a:solidFill>
              <a:latin typeface="Roboto"/>
            </a:endParaRPr>
          </a:p>
        </p:txBody>
      </p:sp>
      <p:sp>
        <p:nvSpPr>
          <p:cNvPr id="5" name="Freeform 5"/>
          <p:cNvSpPr/>
          <p:nvPr/>
        </p:nvSpPr>
        <p:spPr>
          <a:xfrm>
            <a:off x="3090661" y="-462396"/>
            <a:ext cx="10588326" cy="10588326"/>
          </a:xfrm>
          <a:custGeom>
            <a:avLst/>
            <a:gdLst/>
            <a:ahLst/>
            <a:cxnLst/>
            <a:rect l="l" t="t" r="r" b="b"/>
            <a:pathLst>
              <a:path w="10588326" h="10588326">
                <a:moveTo>
                  <a:pt x="0" y="0"/>
                </a:moveTo>
                <a:lnTo>
                  <a:pt x="10588326" y="0"/>
                </a:lnTo>
                <a:lnTo>
                  <a:pt x="10588326" y="10588325"/>
                </a:lnTo>
                <a:lnTo>
                  <a:pt x="0" y="10588325"/>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8743556" y="1592832"/>
            <a:ext cx="8580104" cy="7925549"/>
          </a:xfrm>
          <a:prstGeom prst="rect">
            <a:avLst/>
          </a:prstGeom>
        </p:spPr>
        <p:txBody>
          <a:bodyPr lIns="0" tIns="0" rIns="0" bIns="0" rtlCol="0" anchor="t">
            <a:spAutoFit/>
          </a:bodyPr>
          <a:lstStyle/>
          <a:p>
            <a:pPr algn="just">
              <a:lnSpc>
                <a:spcPts val="3520"/>
              </a:lnSpc>
            </a:pPr>
            <a:endParaRPr/>
          </a:p>
          <a:p>
            <a:pPr algn="just">
              <a:lnSpc>
                <a:spcPts val="3520"/>
              </a:lnSpc>
            </a:pPr>
            <a:r>
              <a:rPr lang="en-US" sz="2514">
                <a:solidFill>
                  <a:srgbClr val="0C0E41"/>
                </a:solidFill>
                <a:latin typeface="Roboto"/>
              </a:rPr>
              <a:t>4.Saldırı Önleme: Güvenlik duvarı, saldırıları tespit etmek ve engellemek için güvenlik politikalarını uygular. Örneğin, Denial of Service (DoS) saldırılarına karşı koruma sağlar ve saldırı trafiğini filtreler.</a:t>
            </a:r>
          </a:p>
          <a:p>
            <a:pPr algn="just">
              <a:lnSpc>
                <a:spcPts val="3520"/>
              </a:lnSpc>
            </a:pPr>
            <a:endParaRPr lang="en-US" sz="2514">
              <a:solidFill>
                <a:srgbClr val="0C0E41"/>
              </a:solidFill>
              <a:latin typeface="Roboto"/>
            </a:endParaRPr>
          </a:p>
          <a:p>
            <a:pPr algn="just">
              <a:lnSpc>
                <a:spcPts val="3520"/>
              </a:lnSpc>
            </a:pPr>
            <a:r>
              <a:rPr lang="en-US" sz="2514">
                <a:solidFill>
                  <a:srgbClr val="0C0E41"/>
                </a:solidFill>
                <a:latin typeface="Roboto"/>
              </a:rPr>
              <a:t>5.VPN (Sanal Özel Ağ) Kontrolü: Güvenlik duvarı, güvenli bir şekilde uzaktan erişim sağlamak için VPN bağlantılarını yönetir. VPN trafiğini denetler ve şifreleme protokollerini kullanarak güvenli bir iletişim sağlar.</a:t>
            </a:r>
          </a:p>
          <a:p>
            <a:pPr algn="just">
              <a:lnSpc>
                <a:spcPts val="3520"/>
              </a:lnSpc>
            </a:pPr>
            <a:endParaRPr lang="en-US" sz="2514">
              <a:solidFill>
                <a:srgbClr val="0C0E41"/>
              </a:solidFill>
              <a:latin typeface="Roboto"/>
            </a:endParaRPr>
          </a:p>
          <a:p>
            <a:pPr algn="just">
              <a:lnSpc>
                <a:spcPts val="3520"/>
              </a:lnSpc>
            </a:pPr>
            <a:r>
              <a:rPr lang="en-US" sz="2514">
                <a:solidFill>
                  <a:srgbClr val="0C0E41"/>
                </a:solidFill>
                <a:latin typeface="Roboto"/>
              </a:rPr>
              <a:t>6.Günlük ve İzleme: Güvenlik duvarı, ağ trafiği üzerindeki aktiviteleri kaydederek günlükleri oluşturur. Bu günlükler, saldırı tespitinde ve ağ güvenliği olaylarının analizinde kullanılabilir. Ayrıca, gerçek zamanlı izleme ile ağ trafiğini takip eder ve anormal aktiviteleri tespit edebilir.</a:t>
            </a:r>
          </a:p>
          <a:p>
            <a:pPr algn="just">
              <a:lnSpc>
                <a:spcPts val="3520"/>
              </a:lnSpc>
            </a:pPr>
            <a:endParaRPr lang="en-US" sz="2514">
              <a:solidFill>
                <a:srgbClr val="0C0E41"/>
              </a:solidFill>
              <a:latin typeface="Roboto"/>
            </a:endParaRPr>
          </a:p>
          <a:p>
            <a:pPr algn="just">
              <a:lnSpc>
                <a:spcPts val="3520"/>
              </a:lnSpc>
            </a:pPr>
            <a:endParaRPr lang="en-US" sz="2514">
              <a:solidFill>
                <a:srgbClr val="0C0E41"/>
              </a:solidFill>
              <a:latin typeface="Roboto"/>
            </a:endParaRPr>
          </a:p>
        </p:txBody>
      </p:sp>
      <p:sp>
        <p:nvSpPr>
          <p:cNvPr id="7" name="TextBox 7"/>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5400000">
            <a:off x="-1509173" y="6672802"/>
            <a:ext cx="5123371" cy="0"/>
          </a:xfrm>
          <a:prstGeom prst="line">
            <a:avLst/>
          </a:prstGeom>
          <a:ln w="47625" cap="flat">
            <a:solidFill>
              <a:srgbClr val="FFFFFF"/>
            </a:solidFill>
            <a:prstDash val="solid"/>
            <a:headEnd type="none" w="sm" len="sm"/>
            <a:tailEnd type="none" w="sm" len="sm"/>
          </a:ln>
        </p:spPr>
      </p:sp>
      <p:sp>
        <p:nvSpPr>
          <p:cNvPr id="6" name="AutoShape 6"/>
          <p:cNvSpPr/>
          <p:nvPr/>
        </p:nvSpPr>
        <p:spPr>
          <a:xfrm rot="-10800000">
            <a:off x="1028700" y="4087304"/>
            <a:ext cx="4817759" cy="0"/>
          </a:xfrm>
          <a:prstGeom prst="line">
            <a:avLst/>
          </a:prstGeom>
          <a:ln w="47625" cap="flat">
            <a:solidFill>
              <a:srgbClr val="FFFFFF"/>
            </a:solidFill>
            <a:prstDash val="solid"/>
            <a:headEnd type="none" w="sm" len="sm"/>
            <a:tailEnd type="none" w="sm" len="sm"/>
          </a:ln>
        </p:spPr>
      </p:sp>
      <p:sp>
        <p:nvSpPr>
          <p:cNvPr id="7" name="AutoShape 7"/>
          <p:cNvSpPr/>
          <p:nvPr/>
        </p:nvSpPr>
        <p:spPr>
          <a:xfrm rot="-10800000">
            <a:off x="1028700" y="9258300"/>
            <a:ext cx="4817759" cy="0"/>
          </a:xfrm>
          <a:prstGeom prst="line">
            <a:avLst/>
          </a:prstGeom>
          <a:ln w="47625" cap="flat">
            <a:solidFill>
              <a:srgbClr val="FFFFFF"/>
            </a:solidFill>
            <a:prstDash val="solid"/>
            <a:headEnd type="none" w="sm" len="sm"/>
            <a:tailEnd type="none" w="sm" len="sm"/>
          </a:ln>
        </p:spPr>
      </p:sp>
      <p:sp>
        <p:nvSpPr>
          <p:cNvPr id="8" name="Freeform 8"/>
          <p:cNvSpPr/>
          <p:nvPr/>
        </p:nvSpPr>
        <p:spPr>
          <a:xfrm>
            <a:off x="7052050" y="2594707"/>
            <a:ext cx="464908" cy="466658"/>
          </a:xfrm>
          <a:custGeom>
            <a:avLst/>
            <a:gdLst/>
            <a:ahLst/>
            <a:cxnLst/>
            <a:rect l="l" t="t" r="r" b="b"/>
            <a:pathLst>
              <a:path w="464908" h="466658">
                <a:moveTo>
                  <a:pt x="0" y="0"/>
                </a:moveTo>
                <a:lnTo>
                  <a:pt x="464908" y="0"/>
                </a:lnTo>
                <a:lnTo>
                  <a:pt x="464908" y="466658"/>
                </a:lnTo>
                <a:lnTo>
                  <a:pt x="0" y="4666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052050" y="6161184"/>
            <a:ext cx="464908" cy="466658"/>
          </a:xfrm>
          <a:custGeom>
            <a:avLst/>
            <a:gdLst/>
            <a:ahLst/>
            <a:cxnLst/>
            <a:rect l="l" t="t" r="r" b="b"/>
            <a:pathLst>
              <a:path w="464908" h="466658">
                <a:moveTo>
                  <a:pt x="0" y="0"/>
                </a:moveTo>
                <a:lnTo>
                  <a:pt x="464908" y="0"/>
                </a:lnTo>
                <a:lnTo>
                  <a:pt x="464908" y="466658"/>
                </a:lnTo>
                <a:lnTo>
                  <a:pt x="0" y="4666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7850377" y="2537557"/>
            <a:ext cx="8377003" cy="7190104"/>
          </a:xfrm>
          <a:prstGeom prst="rect">
            <a:avLst/>
          </a:prstGeom>
        </p:spPr>
        <p:txBody>
          <a:bodyPr lIns="0" tIns="0" rIns="0" bIns="0" rtlCol="0" anchor="t">
            <a:spAutoFit/>
          </a:bodyPr>
          <a:lstStyle/>
          <a:p>
            <a:pPr marL="539764" lvl="1" indent="-269882" algn="just">
              <a:lnSpc>
                <a:spcPts val="3500"/>
              </a:lnSpc>
              <a:buFont typeface="Arial"/>
              <a:buChar char="•"/>
            </a:pPr>
            <a:r>
              <a:rPr lang="en-US" sz="2500">
                <a:solidFill>
                  <a:srgbClr val="000000"/>
                </a:solidFill>
                <a:latin typeface="Roboto"/>
              </a:rPr>
              <a:t>Uygulama Katmanı İnceleme: Geleneksel güvenlik duvarları, ağ trafiğini port ve protokollere göre filtrelerken, yeni nesil güvenlik duvarları uygulama katmanı düzeyinde inceleme yapabilir. Yani, yeni nesil güvenlik duvarları, ağ trafiğini daha derinlemesine analiz ederek, belirli uygulamaları, kullanıcıları veya protokolleri tanımlayabilir ve buna göre daha hassas politikalar uygulayabilir.</a:t>
            </a:r>
          </a:p>
          <a:p>
            <a:pPr marL="539764" lvl="1" indent="-269882" algn="just">
              <a:lnSpc>
                <a:spcPts val="3500"/>
              </a:lnSpc>
              <a:buFont typeface="Arial"/>
              <a:buChar char="•"/>
            </a:pPr>
            <a:r>
              <a:rPr lang="en-US" sz="2500">
                <a:solidFill>
                  <a:srgbClr val="000000"/>
                </a:solidFill>
                <a:latin typeface="Roboto"/>
              </a:rPr>
              <a:t>Entegrasyon ve İçerik Filtreleme: Yeni nesil güvenlik duvarları, geleneksel güvenlik duvarlarından daha fazla özelliğe sahiptir. Örneğin, antivirüs, antispam, VPN ve içerik filtreleme gibi ek işlevleri yerine getirebilir. Böylece, tek bir cihazda birden fazla güvenlik özelliğini birleştirerek ağ trafiğini daha etkili bir şekilde koruyabilir.</a:t>
            </a:r>
          </a:p>
          <a:p>
            <a:pPr algn="ctr">
              <a:lnSpc>
                <a:spcPts val="5040"/>
              </a:lnSpc>
            </a:pPr>
            <a:endParaRPr lang="en-US" sz="2500">
              <a:solidFill>
                <a:srgbClr val="000000"/>
              </a:solidFill>
              <a:latin typeface="Roboto"/>
            </a:endParaRPr>
          </a:p>
        </p:txBody>
      </p:sp>
      <p:sp>
        <p:nvSpPr>
          <p:cNvPr id="11" name="Freeform 11"/>
          <p:cNvSpPr/>
          <p:nvPr/>
        </p:nvSpPr>
        <p:spPr>
          <a:xfrm>
            <a:off x="1578321" y="4962543"/>
            <a:ext cx="3330597" cy="3330597"/>
          </a:xfrm>
          <a:custGeom>
            <a:avLst/>
            <a:gdLst/>
            <a:ahLst/>
            <a:cxnLst/>
            <a:rect l="l" t="t" r="r" b="b"/>
            <a:pathLst>
              <a:path w="3330597" h="3330597">
                <a:moveTo>
                  <a:pt x="0" y="0"/>
                </a:moveTo>
                <a:lnTo>
                  <a:pt x="3330596" y="0"/>
                </a:lnTo>
                <a:lnTo>
                  <a:pt x="3330596" y="3330597"/>
                </a:lnTo>
                <a:lnTo>
                  <a:pt x="0" y="3330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6090091" y="362070"/>
            <a:ext cx="11897576" cy="1932304"/>
          </a:xfrm>
          <a:prstGeom prst="rect">
            <a:avLst/>
          </a:prstGeom>
        </p:spPr>
        <p:txBody>
          <a:bodyPr lIns="0" tIns="0" rIns="0" bIns="0" rtlCol="0" anchor="t">
            <a:spAutoFit/>
          </a:bodyPr>
          <a:lstStyle/>
          <a:p>
            <a:pPr algn="just">
              <a:lnSpc>
                <a:spcPts val="3500"/>
              </a:lnSpc>
            </a:pPr>
            <a:r>
              <a:rPr lang="en-US" sz="2500">
                <a:solidFill>
                  <a:srgbClr val="000000"/>
                </a:solidFill>
                <a:latin typeface="Roboto"/>
              </a:rPr>
              <a:t>Yeni nesil güvenlik duvarı (NGFW - Next-Generation Firewall) ve geleneksel güvenlik duvarı arasında bazı önemli farklar vardır. İşte bu iki güvenlik duvarı türü arasındaki ana farklar:</a:t>
            </a:r>
          </a:p>
          <a:p>
            <a:pPr algn="ctr">
              <a:lnSpc>
                <a:spcPts val="5040"/>
              </a:lnSpc>
            </a:pPr>
            <a:endParaRPr lang="en-US" sz="2500">
              <a:solidFill>
                <a:srgbClr val="000000"/>
              </a:solidFill>
              <a:latin typeface="Roboto"/>
            </a:endParaRPr>
          </a:p>
        </p:txBody>
      </p:sp>
      <p:sp>
        <p:nvSpPr>
          <p:cNvPr id="13" name="TextBox 13"/>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5400000">
            <a:off x="-1509173" y="6672802"/>
            <a:ext cx="5123371" cy="0"/>
          </a:xfrm>
          <a:prstGeom prst="line">
            <a:avLst/>
          </a:prstGeom>
          <a:ln w="47625" cap="flat">
            <a:solidFill>
              <a:srgbClr val="FFFFFF"/>
            </a:solidFill>
            <a:prstDash val="solid"/>
            <a:headEnd type="none" w="sm" len="sm"/>
            <a:tailEnd type="none" w="sm" len="sm"/>
          </a:ln>
        </p:spPr>
      </p:sp>
      <p:sp>
        <p:nvSpPr>
          <p:cNvPr id="6" name="AutoShape 6"/>
          <p:cNvSpPr/>
          <p:nvPr/>
        </p:nvSpPr>
        <p:spPr>
          <a:xfrm rot="-10800000">
            <a:off x="1028700" y="4087304"/>
            <a:ext cx="4817759" cy="0"/>
          </a:xfrm>
          <a:prstGeom prst="line">
            <a:avLst/>
          </a:prstGeom>
          <a:ln w="47625" cap="flat">
            <a:solidFill>
              <a:srgbClr val="FFFFFF"/>
            </a:solidFill>
            <a:prstDash val="solid"/>
            <a:headEnd type="none" w="sm" len="sm"/>
            <a:tailEnd type="none" w="sm" len="sm"/>
          </a:ln>
        </p:spPr>
      </p:sp>
      <p:sp>
        <p:nvSpPr>
          <p:cNvPr id="7" name="AutoShape 7"/>
          <p:cNvSpPr/>
          <p:nvPr/>
        </p:nvSpPr>
        <p:spPr>
          <a:xfrm rot="-10800000">
            <a:off x="1028700" y="9258300"/>
            <a:ext cx="4817759" cy="0"/>
          </a:xfrm>
          <a:prstGeom prst="line">
            <a:avLst/>
          </a:prstGeom>
          <a:ln w="47625" cap="flat">
            <a:solidFill>
              <a:srgbClr val="FFFFFF"/>
            </a:solidFill>
            <a:prstDash val="solid"/>
            <a:headEnd type="none" w="sm" len="sm"/>
            <a:tailEnd type="none" w="sm" len="sm"/>
          </a:ln>
        </p:spPr>
      </p:sp>
      <p:sp>
        <p:nvSpPr>
          <p:cNvPr id="8" name="Freeform 8"/>
          <p:cNvSpPr/>
          <p:nvPr/>
        </p:nvSpPr>
        <p:spPr>
          <a:xfrm>
            <a:off x="6385180" y="568452"/>
            <a:ext cx="481644" cy="483457"/>
          </a:xfrm>
          <a:custGeom>
            <a:avLst/>
            <a:gdLst/>
            <a:ahLst/>
            <a:cxnLst/>
            <a:rect l="l" t="t" r="r" b="b"/>
            <a:pathLst>
              <a:path w="481644" h="483457">
                <a:moveTo>
                  <a:pt x="0" y="0"/>
                </a:moveTo>
                <a:lnTo>
                  <a:pt x="481644" y="0"/>
                </a:lnTo>
                <a:lnTo>
                  <a:pt x="481644" y="483457"/>
                </a:lnTo>
                <a:lnTo>
                  <a:pt x="0" y="483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385180" y="4660043"/>
            <a:ext cx="481644" cy="483457"/>
          </a:xfrm>
          <a:custGeom>
            <a:avLst/>
            <a:gdLst/>
            <a:ahLst/>
            <a:cxnLst/>
            <a:rect l="l" t="t" r="r" b="b"/>
            <a:pathLst>
              <a:path w="481644" h="483457">
                <a:moveTo>
                  <a:pt x="0" y="0"/>
                </a:moveTo>
                <a:lnTo>
                  <a:pt x="481644" y="0"/>
                </a:lnTo>
                <a:lnTo>
                  <a:pt x="481644" y="483457"/>
                </a:lnTo>
                <a:lnTo>
                  <a:pt x="0" y="483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318735" y="4284721"/>
            <a:ext cx="4004098" cy="4823787"/>
          </a:xfrm>
          <a:custGeom>
            <a:avLst/>
            <a:gdLst/>
            <a:ahLst/>
            <a:cxnLst/>
            <a:rect l="l" t="t" r="r" b="b"/>
            <a:pathLst>
              <a:path w="4004098" h="4823787">
                <a:moveTo>
                  <a:pt x="0" y="0"/>
                </a:moveTo>
                <a:lnTo>
                  <a:pt x="4004097" y="0"/>
                </a:lnTo>
                <a:lnTo>
                  <a:pt x="4004097" y="4823787"/>
                </a:lnTo>
                <a:lnTo>
                  <a:pt x="0" y="4823787"/>
                </a:lnTo>
                <a:lnTo>
                  <a:pt x="0" y="0"/>
                </a:lnTo>
                <a:close/>
              </a:path>
            </a:pathLst>
          </a:custGeom>
          <a:blipFill>
            <a:blip r:embed="rId4"/>
            <a:stretch>
              <a:fillRect t="-16501"/>
            </a:stretch>
          </a:blipFill>
        </p:spPr>
      </p:sp>
      <p:sp>
        <p:nvSpPr>
          <p:cNvPr id="11" name="TextBox 11"/>
          <p:cNvSpPr txBox="1"/>
          <p:nvPr/>
        </p:nvSpPr>
        <p:spPr>
          <a:xfrm>
            <a:off x="7104949" y="511302"/>
            <a:ext cx="10879293" cy="10692515"/>
          </a:xfrm>
          <a:prstGeom prst="rect">
            <a:avLst/>
          </a:prstGeom>
        </p:spPr>
        <p:txBody>
          <a:bodyPr lIns="0" tIns="0" rIns="0" bIns="0" rtlCol="0" anchor="t">
            <a:spAutoFit/>
          </a:bodyPr>
          <a:lstStyle/>
          <a:p>
            <a:pPr algn="just">
              <a:lnSpc>
                <a:spcPts val="3626"/>
              </a:lnSpc>
            </a:pPr>
            <a:r>
              <a:rPr lang="en-US" sz="2590">
                <a:solidFill>
                  <a:srgbClr val="000000"/>
                </a:solidFill>
                <a:latin typeface="Roboto"/>
              </a:rPr>
              <a:t>3. Kullanıcı ve Uygulama Kontrolü:</a:t>
            </a:r>
          </a:p>
          <a:p>
            <a:pPr algn="just">
              <a:lnSpc>
                <a:spcPts val="3626"/>
              </a:lnSpc>
            </a:pPr>
            <a:r>
              <a:rPr lang="en-US" sz="2590">
                <a:solidFill>
                  <a:srgbClr val="000000"/>
                </a:solidFill>
                <a:latin typeface="Roboto"/>
              </a:rPr>
              <a:t>Yeni nesil güvenlik duvarları, kullanıcıların ve uygulamaların ağ trafiği üzerinde daha fazla kontrol sağlar. Örneğin, belirli kullanıcıların belirli uygulamaları veya web sitelerini kullanmasını engelleyebilir veya kısıtlayabilir. Geleneksel güvenlik duvarları genellikle IP adreslerine ve portlara dayalı filtreleme yaparken, yeni nesil güvenlik duvarları daha karmaşık kimlik doğrulama ve politika tabanlı kontrol mekanizmalarını destekler.</a:t>
            </a:r>
          </a:p>
          <a:p>
            <a:pPr algn="just">
              <a:lnSpc>
                <a:spcPts val="3626"/>
              </a:lnSpc>
            </a:pPr>
            <a:endParaRPr lang="en-US" sz="2590">
              <a:solidFill>
                <a:srgbClr val="000000"/>
              </a:solidFill>
              <a:latin typeface="Roboto"/>
            </a:endParaRPr>
          </a:p>
          <a:p>
            <a:pPr algn="just">
              <a:lnSpc>
                <a:spcPts val="3626"/>
              </a:lnSpc>
            </a:pPr>
            <a:r>
              <a:rPr lang="en-US" sz="2590">
                <a:solidFill>
                  <a:srgbClr val="000000"/>
                </a:solidFill>
                <a:latin typeface="Roboto"/>
              </a:rPr>
              <a:t>4.IPS/IDS Entegrasyonu: NGFW'ler, saldırı tespit ve önleme sistemleri (Intrusion Detection and Prevention Systems - IDPS) ile entegre çalışabilir. Bu sayede bilinen saldırı imzalarını tespit edebilir, saldırıları engelleyebilir ve ağdaki zayıflıkları izleyebilirsiniz.</a:t>
            </a:r>
          </a:p>
          <a:p>
            <a:pPr algn="just">
              <a:lnSpc>
                <a:spcPts val="3626"/>
              </a:lnSpc>
            </a:pPr>
            <a:endParaRPr lang="en-US" sz="2590">
              <a:solidFill>
                <a:srgbClr val="000000"/>
              </a:solidFill>
              <a:latin typeface="Roboto"/>
            </a:endParaRPr>
          </a:p>
          <a:p>
            <a:pPr algn="just">
              <a:lnSpc>
                <a:spcPts val="3626"/>
              </a:lnSpc>
            </a:pPr>
            <a:r>
              <a:rPr lang="en-US" sz="2590">
                <a:solidFill>
                  <a:srgbClr val="000000"/>
                </a:solidFill>
                <a:latin typeface="Roboto"/>
              </a:rPr>
              <a:t>5. Tehdit İstihbaratı ve Analizi:</a:t>
            </a:r>
          </a:p>
          <a:p>
            <a:pPr algn="just">
              <a:lnSpc>
                <a:spcPts val="3626"/>
              </a:lnSpc>
            </a:pPr>
            <a:r>
              <a:rPr lang="en-US" sz="2590">
                <a:solidFill>
                  <a:srgbClr val="000000"/>
                </a:solidFill>
                <a:latin typeface="Roboto"/>
              </a:rPr>
              <a:t>Yeni nesil güvenlik duvarları, genellikle güncel tehdit istihbaratı ile entegre çalışabilir ve bilinen tehditlere karşı koruma sağlar. Bu tür güvenlik duvarları, davranış analizi, dosya itibarı kontrolü ve saldırı önleme sistemleriyle entegre olabilir. Böylece, gelişmiş saldırılar ve sıfır gün tehditleri gibi daha yeni ve karmaşık güvenlik risklerine karşı daha iyi koruma sağlar.</a:t>
            </a:r>
          </a:p>
          <a:p>
            <a:pPr algn="just">
              <a:lnSpc>
                <a:spcPts val="3626"/>
              </a:lnSpc>
            </a:pPr>
            <a:endParaRPr lang="en-US" sz="2590">
              <a:solidFill>
                <a:srgbClr val="000000"/>
              </a:solidFill>
              <a:latin typeface="Roboto"/>
            </a:endParaRPr>
          </a:p>
          <a:p>
            <a:pPr algn="ctr">
              <a:lnSpc>
                <a:spcPts val="5221"/>
              </a:lnSpc>
            </a:pPr>
            <a:endParaRPr lang="en-US" sz="2590">
              <a:solidFill>
                <a:srgbClr val="000000"/>
              </a:solidFill>
              <a:latin typeface="Roboto"/>
            </a:endParaRPr>
          </a:p>
        </p:txBody>
      </p:sp>
      <p:sp>
        <p:nvSpPr>
          <p:cNvPr id="12" name="TextBox 12"/>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
        <p:nvSpPr>
          <p:cNvPr id="13" name="Freeform 13"/>
          <p:cNvSpPr/>
          <p:nvPr/>
        </p:nvSpPr>
        <p:spPr>
          <a:xfrm>
            <a:off x="6385180" y="6933801"/>
            <a:ext cx="481644" cy="483457"/>
          </a:xfrm>
          <a:custGeom>
            <a:avLst/>
            <a:gdLst/>
            <a:ahLst/>
            <a:cxnLst/>
            <a:rect l="l" t="t" r="r" b="b"/>
            <a:pathLst>
              <a:path w="481644" h="483457">
                <a:moveTo>
                  <a:pt x="0" y="0"/>
                </a:moveTo>
                <a:lnTo>
                  <a:pt x="481644" y="0"/>
                </a:lnTo>
                <a:lnTo>
                  <a:pt x="481644" y="483457"/>
                </a:lnTo>
                <a:lnTo>
                  <a:pt x="0" y="483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grpSp>
        <p:nvGrpSpPr>
          <p:cNvPr id="3" name="Group 3"/>
          <p:cNvGrpSpPr/>
          <p:nvPr/>
        </p:nvGrpSpPr>
        <p:grpSpPr>
          <a:xfrm>
            <a:off x="3743651" y="6398947"/>
            <a:ext cx="10800698" cy="1489708"/>
            <a:chOff x="0" y="0"/>
            <a:chExt cx="2844628" cy="392351"/>
          </a:xfrm>
        </p:grpSpPr>
        <p:sp>
          <p:nvSpPr>
            <p:cNvPr id="4" name="Freeform 4"/>
            <p:cNvSpPr/>
            <p:nvPr/>
          </p:nvSpPr>
          <p:spPr>
            <a:xfrm>
              <a:off x="0" y="0"/>
              <a:ext cx="2844628" cy="392351"/>
            </a:xfrm>
            <a:custGeom>
              <a:avLst/>
              <a:gdLst/>
              <a:ahLst/>
              <a:cxnLst/>
              <a:rect l="l" t="t" r="r" b="b"/>
              <a:pathLst>
                <a:path w="2844628" h="392351">
                  <a:moveTo>
                    <a:pt x="0" y="0"/>
                  </a:moveTo>
                  <a:lnTo>
                    <a:pt x="2844628" y="0"/>
                  </a:lnTo>
                  <a:lnTo>
                    <a:pt x="2844628" y="392351"/>
                  </a:lnTo>
                  <a:lnTo>
                    <a:pt x="0" y="392351"/>
                  </a:lnTo>
                  <a:close/>
                </a:path>
              </a:pathLst>
            </a:custGeom>
            <a:solidFill>
              <a:srgbClr val="EEF1F1">
                <a:alpha val="4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43651" y="6182470"/>
            <a:ext cx="10800698" cy="1817886"/>
          </a:xfrm>
          <a:prstGeom prst="rect">
            <a:avLst/>
          </a:prstGeom>
        </p:spPr>
        <p:txBody>
          <a:bodyPr lIns="0" tIns="0" rIns="0" bIns="0" rtlCol="0" anchor="t">
            <a:spAutoFit/>
          </a:bodyPr>
          <a:lstStyle/>
          <a:p>
            <a:pPr algn="ctr">
              <a:lnSpc>
                <a:spcPts val="7276"/>
              </a:lnSpc>
              <a:spcBef>
                <a:spcPct val="0"/>
              </a:spcBef>
            </a:pPr>
            <a:r>
              <a:rPr lang="en-US" sz="5197">
                <a:solidFill>
                  <a:srgbClr val="0C0E41"/>
                </a:solidFill>
                <a:latin typeface="Roboto Bold"/>
              </a:rPr>
              <a:t>Güvenlik Duvarı ve Ağ Güvenliği İçin Gelecek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36477" y="685800"/>
            <a:ext cx="8721088" cy="820987"/>
            <a:chOff x="0" y="0"/>
            <a:chExt cx="2296912" cy="216227"/>
          </a:xfrm>
        </p:grpSpPr>
        <p:sp>
          <p:nvSpPr>
            <p:cNvPr id="3" name="Freeform 3"/>
            <p:cNvSpPr/>
            <p:nvPr/>
          </p:nvSpPr>
          <p:spPr>
            <a:xfrm>
              <a:off x="0" y="0"/>
              <a:ext cx="2296912" cy="216227"/>
            </a:xfrm>
            <a:custGeom>
              <a:avLst/>
              <a:gdLst/>
              <a:ahLst/>
              <a:cxnLst/>
              <a:rect l="l" t="t" r="r" b="b"/>
              <a:pathLst>
                <a:path w="2296912" h="216227">
                  <a:moveTo>
                    <a:pt x="0" y="0"/>
                  </a:moveTo>
                  <a:lnTo>
                    <a:pt x="2296912" y="0"/>
                  </a:lnTo>
                  <a:lnTo>
                    <a:pt x="2296912" y="216227"/>
                  </a:lnTo>
                  <a:lnTo>
                    <a:pt x="0" y="216227"/>
                  </a:lnTo>
                  <a:close/>
                </a:path>
              </a:pathLst>
            </a:custGeom>
            <a:solidFill>
              <a:srgbClr val="FFBF0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38250" y="2257861"/>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38250" y="4805876"/>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338488" y="2124967"/>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338488" y="4709869"/>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338488" y="7161877"/>
            <a:ext cx="5838154" cy="2640975"/>
          </a:xfrm>
          <a:custGeom>
            <a:avLst/>
            <a:gdLst/>
            <a:ahLst/>
            <a:cxnLst/>
            <a:rect l="l" t="t" r="r" b="b"/>
            <a:pathLst>
              <a:path w="5838154" h="2640975">
                <a:moveTo>
                  <a:pt x="0" y="0"/>
                </a:moveTo>
                <a:lnTo>
                  <a:pt x="5838155" y="0"/>
                </a:lnTo>
                <a:lnTo>
                  <a:pt x="5838155" y="2640975"/>
                </a:lnTo>
                <a:lnTo>
                  <a:pt x="0" y="2640975"/>
                </a:lnTo>
                <a:lnTo>
                  <a:pt x="0" y="0"/>
                </a:lnTo>
                <a:close/>
              </a:path>
            </a:pathLst>
          </a:custGeom>
          <a:blipFill>
            <a:blip r:embed="rId4"/>
            <a:stretch>
              <a:fillRect/>
            </a:stretch>
          </a:blipFill>
        </p:spPr>
      </p:sp>
      <p:sp>
        <p:nvSpPr>
          <p:cNvPr id="10" name="TextBox 10"/>
          <p:cNvSpPr txBox="1"/>
          <p:nvPr/>
        </p:nvSpPr>
        <p:spPr>
          <a:xfrm>
            <a:off x="4954721" y="716213"/>
            <a:ext cx="8378557" cy="790574"/>
          </a:xfrm>
          <a:prstGeom prst="rect">
            <a:avLst/>
          </a:prstGeom>
        </p:spPr>
        <p:txBody>
          <a:bodyPr lIns="0" tIns="0" rIns="0" bIns="0" rtlCol="0" anchor="t">
            <a:spAutoFit/>
          </a:bodyPr>
          <a:lstStyle/>
          <a:p>
            <a:pPr>
              <a:lnSpc>
                <a:spcPts val="6300"/>
              </a:lnSpc>
            </a:pPr>
            <a:r>
              <a:rPr lang="en-US" sz="4500">
                <a:solidFill>
                  <a:srgbClr val="000000"/>
                </a:solidFill>
                <a:latin typeface="Roboto Bold"/>
              </a:rPr>
              <a:t>Güvenlik Duvarları İçin Gelecek</a:t>
            </a:r>
          </a:p>
        </p:txBody>
      </p:sp>
      <p:sp>
        <p:nvSpPr>
          <p:cNvPr id="11" name="TextBox 11"/>
          <p:cNvSpPr txBox="1"/>
          <p:nvPr/>
        </p:nvSpPr>
        <p:spPr>
          <a:xfrm>
            <a:off x="638250" y="2941396"/>
            <a:ext cx="5482578"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Kullanıcı rolüne göre güvenlik ilkesine göre AAA kullanılarak genişletilebilir. Kullanıcının kimlik doğrulaması ne kadar güçlüyse güvenlik seviyesi o kadar yüksektir.</a:t>
            </a:r>
          </a:p>
          <a:p>
            <a:pPr>
              <a:lnSpc>
                <a:spcPts val="2800"/>
              </a:lnSpc>
            </a:pPr>
            <a:endParaRPr lang="en-US" sz="2000">
              <a:solidFill>
                <a:srgbClr val="000000"/>
              </a:solidFill>
              <a:latin typeface="Roboto"/>
            </a:endParaRPr>
          </a:p>
        </p:txBody>
      </p:sp>
      <p:sp>
        <p:nvSpPr>
          <p:cNvPr id="12" name="TextBox 12"/>
          <p:cNvSpPr txBox="1"/>
          <p:nvPr/>
        </p:nvSpPr>
        <p:spPr>
          <a:xfrm>
            <a:off x="1323202" y="2280043"/>
            <a:ext cx="4933712"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Gelişmiş paket filtreleme teknolojisi</a:t>
            </a:r>
          </a:p>
          <a:p>
            <a:pPr>
              <a:lnSpc>
                <a:spcPts val="3360"/>
              </a:lnSpc>
            </a:pPr>
            <a:endParaRPr lang="en-US" sz="2400">
              <a:solidFill>
                <a:srgbClr val="000000"/>
              </a:solidFill>
              <a:latin typeface="Roboto Bold"/>
            </a:endParaRPr>
          </a:p>
        </p:txBody>
      </p:sp>
      <p:sp>
        <p:nvSpPr>
          <p:cNvPr id="13" name="TextBox 13"/>
          <p:cNvSpPr txBox="1"/>
          <p:nvPr/>
        </p:nvSpPr>
        <p:spPr>
          <a:xfrm>
            <a:off x="638250" y="5489411"/>
            <a:ext cx="4566608" cy="4235448"/>
          </a:xfrm>
          <a:prstGeom prst="rect">
            <a:avLst/>
          </a:prstGeom>
        </p:spPr>
        <p:txBody>
          <a:bodyPr lIns="0" tIns="0" rIns="0" bIns="0" rtlCol="0" anchor="t">
            <a:spAutoFit/>
          </a:bodyPr>
          <a:lstStyle/>
          <a:p>
            <a:pPr>
              <a:lnSpc>
                <a:spcPts val="2800"/>
              </a:lnSpc>
            </a:pPr>
            <a:r>
              <a:rPr lang="en-US" sz="2000">
                <a:solidFill>
                  <a:srgbClr val="000000"/>
                </a:solidFill>
                <a:latin typeface="Roboto"/>
              </a:rPr>
              <a:t>Her filtre farklı bir ağ katmanına denk gelecek şekilde genişletme yapılabilir.</a:t>
            </a:r>
          </a:p>
          <a:p>
            <a:pPr>
              <a:lnSpc>
                <a:spcPts val="2800"/>
              </a:lnSpc>
            </a:pPr>
            <a:endParaRPr lang="en-US" sz="2000">
              <a:solidFill>
                <a:srgbClr val="000000"/>
              </a:solidFill>
              <a:latin typeface="Roboto"/>
            </a:endParaRPr>
          </a:p>
          <a:p>
            <a:pPr>
              <a:lnSpc>
                <a:spcPts val="2800"/>
              </a:lnSpc>
            </a:pPr>
            <a:r>
              <a:rPr lang="en-US" sz="2000">
                <a:solidFill>
                  <a:srgbClr val="000000"/>
                </a:solidFill>
                <a:latin typeface="Roboto Bold"/>
              </a:rPr>
              <a:t>Ağ katmanı:</a:t>
            </a:r>
            <a:r>
              <a:rPr lang="en-US" sz="2000">
                <a:solidFill>
                  <a:srgbClr val="000000"/>
                </a:solidFill>
                <a:latin typeface="Roboto"/>
              </a:rPr>
              <a:t> Sahte ip adresini ayırt etme. </a:t>
            </a:r>
          </a:p>
          <a:p>
            <a:pPr>
              <a:lnSpc>
                <a:spcPts val="2800"/>
              </a:lnSpc>
            </a:pPr>
            <a:r>
              <a:rPr lang="en-US" sz="2000">
                <a:solidFill>
                  <a:srgbClr val="000000"/>
                </a:solidFill>
                <a:latin typeface="Roboto Bold"/>
              </a:rPr>
              <a:t>Taşıma katmanı:</a:t>
            </a:r>
            <a:r>
              <a:rPr lang="en-US" sz="2000">
                <a:solidFill>
                  <a:srgbClr val="000000"/>
                </a:solidFill>
                <a:latin typeface="Roboto"/>
              </a:rPr>
              <a:t>  yasaklanmış veya izin verilmiş paketlere göre filtreleme yapma. </a:t>
            </a:r>
          </a:p>
          <a:p>
            <a:pPr>
              <a:lnSpc>
                <a:spcPts val="2800"/>
              </a:lnSpc>
            </a:pPr>
            <a:r>
              <a:rPr lang="en-US" sz="2000">
                <a:solidFill>
                  <a:srgbClr val="000000"/>
                </a:solidFill>
                <a:latin typeface="Roboto Bold"/>
              </a:rPr>
              <a:t>Uygulama katmanı:</a:t>
            </a:r>
            <a:r>
              <a:rPr lang="en-US" sz="2000">
                <a:solidFill>
                  <a:srgbClr val="000000"/>
                </a:solidFill>
                <a:latin typeface="Roboto"/>
              </a:rPr>
              <a:t> genel hizmet sağlanması için ftp, smtp, gateway, kontrol ve izleme araçları kullanma.</a:t>
            </a:r>
          </a:p>
          <a:p>
            <a:pPr>
              <a:lnSpc>
                <a:spcPts val="2800"/>
              </a:lnSpc>
            </a:pPr>
            <a:endParaRPr lang="en-US" sz="2000">
              <a:solidFill>
                <a:srgbClr val="000000"/>
              </a:solidFill>
              <a:latin typeface="Roboto"/>
            </a:endParaRPr>
          </a:p>
        </p:txBody>
      </p:sp>
      <p:sp>
        <p:nvSpPr>
          <p:cNvPr id="14" name="TextBox 14"/>
          <p:cNvSpPr txBox="1"/>
          <p:nvPr/>
        </p:nvSpPr>
        <p:spPr>
          <a:xfrm>
            <a:off x="1323202" y="4828059"/>
            <a:ext cx="3213276"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Çok aşamalı Filtreleme</a:t>
            </a:r>
          </a:p>
          <a:p>
            <a:pPr>
              <a:lnSpc>
                <a:spcPts val="3360"/>
              </a:lnSpc>
            </a:pPr>
            <a:endParaRPr lang="en-US" sz="2400">
              <a:solidFill>
                <a:srgbClr val="000000"/>
              </a:solidFill>
              <a:latin typeface="Roboto Bold"/>
            </a:endParaRPr>
          </a:p>
        </p:txBody>
      </p:sp>
      <p:sp>
        <p:nvSpPr>
          <p:cNvPr id="15" name="TextBox 15"/>
          <p:cNvSpPr txBox="1"/>
          <p:nvPr/>
        </p:nvSpPr>
        <p:spPr>
          <a:xfrm>
            <a:off x="10338488" y="2808502"/>
            <a:ext cx="4566608" cy="1063623"/>
          </a:xfrm>
          <a:prstGeom prst="rect">
            <a:avLst/>
          </a:prstGeom>
        </p:spPr>
        <p:txBody>
          <a:bodyPr lIns="0" tIns="0" rIns="0" bIns="0" rtlCol="0" anchor="t">
            <a:spAutoFit/>
          </a:bodyPr>
          <a:lstStyle/>
          <a:p>
            <a:pPr>
              <a:lnSpc>
                <a:spcPts val="2800"/>
              </a:lnSpc>
            </a:pPr>
            <a:r>
              <a:rPr lang="en-US" sz="2000">
                <a:solidFill>
                  <a:srgbClr val="000000"/>
                </a:solidFill>
                <a:latin typeface="Roboto"/>
              </a:rPr>
              <a:t>Saldırı beklenmeden ağ güvenliği sağlanabilir. </a:t>
            </a:r>
          </a:p>
          <a:p>
            <a:pPr>
              <a:lnSpc>
                <a:spcPts val="2800"/>
              </a:lnSpc>
            </a:pPr>
            <a:endParaRPr lang="en-US" sz="2000">
              <a:solidFill>
                <a:srgbClr val="000000"/>
              </a:solidFill>
              <a:latin typeface="Roboto"/>
            </a:endParaRPr>
          </a:p>
        </p:txBody>
      </p:sp>
      <p:sp>
        <p:nvSpPr>
          <p:cNvPr id="16" name="TextBox 16"/>
          <p:cNvSpPr txBox="1"/>
          <p:nvPr/>
        </p:nvSpPr>
        <p:spPr>
          <a:xfrm>
            <a:off x="11023440" y="2147149"/>
            <a:ext cx="5726323"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Antivirüs özellikli güvenlik duvarı</a:t>
            </a:r>
          </a:p>
          <a:p>
            <a:pPr>
              <a:lnSpc>
                <a:spcPts val="3360"/>
              </a:lnSpc>
            </a:pPr>
            <a:endParaRPr lang="en-US" sz="2400">
              <a:solidFill>
                <a:srgbClr val="000000"/>
              </a:solidFill>
              <a:latin typeface="Roboto Bold"/>
            </a:endParaRPr>
          </a:p>
        </p:txBody>
      </p:sp>
      <p:sp>
        <p:nvSpPr>
          <p:cNvPr id="17" name="TextBox 17"/>
          <p:cNvSpPr txBox="1"/>
          <p:nvPr/>
        </p:nvSpPr>
        <p:spPr>
          <a:xfrm>
            <a:off x="10338488" y="5393404"/>
            <a:ext cx="4566608"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Ters Proxy görevi görür ve bulut tabanlı ise minimum gecikme maksimum kapasite ile çalışır. Bulut tabanlı ise ağa ulaşmadan saldırıyı engeller. </a:t>
            </a:r>
          </a:p>
          <a:p>
            <a:pPr>
              <a:lnSpc>
                <a:spcPts val="2800"/>
              </a:lnSpc>
            </a:pPr>
            <a:endParaRPr lang="en-US" sz="2000">
              <a:solidFill>
                <a:srgbClr val="000000"/>
              </a:solidFill>
              <a:latin typeface="Roboto"/>
            </a:endParaRPr>
          </a:p>
        </p:txBody>
      </p:sp>
      <p:sp>
        <p:nvSpPr>
          <p:cNvPr id="18" name="TextBox 18"/>
          <p:cNvSpPr txBox="1"/>
          <p:nvPr/>
        </p:nvSpPr>
        <p:spPr>
          <a:xfrm>
            <a:off x="11023440" y="4732051"/>
            <a:ext cx="7430348"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Web korumalı güvenlik duvarı</a:t>
            </a:r>
          </a:p>
          <a:p>
            <a:pPr>
              <a:lnSpc>
                <a:spcPts val="3360"/>
              </a:lnSpc>
            </a:pPr>
            <a:endParaRPr lang="en-US" sz="2400">
              <a:solidFill>
                <a:srgbClr val="000000"/>
              </a:solidFill>
              <a:latin typeface="Roboto Bold"/>
            </a:endParaRPr>
          </a:p>
        </p:txBody>
      </p:sp>
      <p:sp>
        <p:nvSpPr>
          <p:cNvPr id="19" name="TextBox 19"/>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81472" cy="10714721"/>
          </a:xfrm>
          <a:custGeom>
            <a:avLst/>
            <a:gdLst/>
            <a:ahLst/>
            <a:cxnLst/>
            <a:rect l="l" t="t" r="r" b="b"/>
            <a:pathLst>
              <a:path w="18581472" h="10714721">
                <a:moveTo>
                  <a:pt x="0" y="0"/>
                </a:moveTo>
                <a:lnTo>
                  <a:pt x="18581472" y="0"/>
                </a:lnTo>
                <a:lnTo>
                  <a:pt x="18581472" y="10714721"/>
                </a:lnTo>
                <a:lnTo>
                  <a:pt x="0" y="10714721"/>
                </a:lnTo>
                <a:lnTo>
                  <a:pt x="0" y="0"/>
                </a:lnTo>
                <a:close/>
              </a:path>
            </a:pathLst>
          </a:custGeom>
          <a:blipFill>
            <a:blip r:embed="rId2"/>
            <a:stretch>
              <a:fillRect b="-33880"/>
            </a:stretch>
          </a:blipFill>
        </p:spPr>
      </p:sp>
      <p:sp>
        <p:nvSpPr>
          <p:cNvPr id="3" name="TextBox 3"/>
          <p:cNvSpPr txBox="1"/>
          <p:nvPr/>
        </p:nvSpPr>
        <p:spPr>
          <a:xfrm>
            <a:off x="5541392" y="4236403"/>
            <a:ext cx="7205216" cy="1604644"/>
          </a:xfrm>
          <a:prstGeom prst="rect">
            <a:avLst/>
          </a:prstGeom>
        </p:spPr>
        <p:txBody>
          <a:bodyPr lIns="0" tIns="0" rIns="0" bIns="0" rtlCol="0" anchor="t">
            <a:spAutoFit/>
          </a:bodyPr>
          <a:lstStyle/>
          <a:p>
            <a:pPr algn="ctr">
              <a:lnSpc>
                <a:spcPts val="12880"/>
              </a:lnSpc>
            </a:pPr>
            <a:r>
              <a:rPr lang="en-US" sz="9200">
                <a:solidFill>
                  <a:srgbClr val="000000"/>
                </a:solidFill>
                <a:latin typeface="Arimo Bold"/>
              </a:rPr>
              <a:t>Ağ Güvenliği</a:t>
            </a:r>
          </a:p>
        </p:txBody>
      </p:sp>
      <p:sp>
        <p:nvSpPr>
          <p:cNvPr id="4" name="TextBox 4"/>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241"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782723" y="3112271"/>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897587" y="3221004"/>
            <a:ext cx="241930" cy="182052"/>
          </a:xfrm>
          <a:custGeom>
            <a:avLst/>
            <a:gdLst/>
            <a:ahLst/>
            <a:cxnLst/>
            <a:rect l="l" t="t" r="r" b="b"/>
            <a:pathLst>
              <a:path w="241930" h="182052">
                <a:moveTo>
                  <a:pt x="0" y="0"/>
                </a:moveTo>
                <a:lnTo>
                  <a:pt x="241929" y="0"/>
                </a:lnTo>
                <a:lnTo>
                  <a:pt x="241929"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33256" y="4797680"/>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782723" y="5643905"/>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897587" y="5752637"/>
            <a:ext cx="241930" cy="182052"/>
          </a:xfrm>
          <a:custGeom>
            <a:avLst/>
            <a:gdLst/>
            <a:ahLst/>
            <a:cxnLst/>
            <a:rect l="l" t="t" r="r" b="b"/>
            <a:pathLst>
              <a:path w="241930" h="182052">
                <a:moveTo>
                  <a:pt x="0" y="0"/>
                </a:moveTo>
                <a:lnTo>
                  <a:pt x="241929" y="0"/>
                </a:lnTo>
                <a:lnTo>
                  <a:pt x="241929"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5782723" y="6194236"/>
            <a:ext cx="4566608"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Özellikle gecikmeye duyarlı uygulamalar için bu durum optimize edilmiştir. Kullanıcıya göre yüksek bant genişliği olabilir.</a:t>
            </a:r>
          </a:p>
          <a:p>
            <a:pPr>
              <a:lnSpc>
                <a:spcPts val="2800"/>
              </a:lnSpc>
            </a:pPr>
            <a:endParaRPr lang="en-US" sz="2000">
              <a:solidFill>
                <a:srgbClr val="000000"/>
              </a:solidFill>
              <a:latin typeface="Roboto"/>
            </a:endParaRPr>
          </a:p>
        </p:txBody>
      </p:sp>
      <p:sp>
        <p:nvSpPr>
          <p:cNvPr id="11" name="Freeform 11"/>
          <p:cNvSpPr/>
          <p:nvPr/>
        </p:nvSpPr>
        <p:spPr>
          <a:xfrm>
            <a:off x="12135539" y="3112271"/>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2250403" y="3221004"/>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2135539" y="5685284"/>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2250403" y="5794016"/>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9104761" y="7921331"/>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9219625" y="8030063"/>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0" y="7207143"/>
            <a:ext cx="5363623" cy="3196626"/>
          </a:xfrm>
          <a:custGeom>
            <a:avLst/>
            <a:gdLst/>
            <a:ahLst/>
            <a:cxnLst/>
            <a:rect l="l" t="t" r="r" b="b"/>
            <a:pathLst>
              <a:path w="5363623" h="3196626">
                <a:moveTo>
                  <a:pt x="0" y="0"/>
                </a:moveTo>
                <a:lnTo>
                  <a:pt x="5363623" y="0"/>
                </a:lnTo>
                <a:lnTo>
                  <a:pt x="5363623" y="3196626"/>
                </a:lnTo>
                <a:lnTo>
                  <a:pt x="0" y="3196626"/>
                </a:lnTo>
                <a:lnTo>
                  <a:pt x="0" y="0"/>
                </a:lnTo>
                <a:close/>
              </a:path>
            </a:pathLst>
          </a:custGeom>
          <a:blipFill>
            <a:blip r:embed="rId6"/>
            <a:stretch>
              <a:fillRect l="-5312" r="-5312"/>
            </a:stretch>
          </a:blipFill>
        </p:spPr>
      </p:sp>
      <p:sp>
        <p:nvSpPr>
          <p:cNvPr id="18" name="TextBox 18"/>
          <p:cNvSpPr txBox="1"/>
          <p:nvPr/>
        </p:nvSpPr>
        <p:spPr>
          <a:xfrm>
            <a:off x="1316970" y="182792"/>
            <a:ext cx="15654060" cy="1847850"/>
          </a:xfrm>
          <a:prstGeom prst="rect">
            <a:avLst/>
          </a:prstGeom>
        </p:spPr>
        <p:txBody>
          <a:bodyPr lIns="0" tIns="0" rIns="0" bIns="0" rtlCol="0" anchor="t">
            <a:spAutoFit/>
          </a:bodyPr>
          <a:lstStyle/>
          <a:p>
            <a:pPr algn="ctr">
              <a:lnSpc>
                <a:spcPts val="8399"/>
              </a:lnSpc>
            </a:pPr>
            <a:r>
              <a:rPr lang="en-US" sz="5999">
                <a:solidFill>
                  <a:srgbClr val="EEF1F1"/>
                </a:solidFill>
                <a:latin typeface="Roboto Bold"/>
              </a:rPr>
              <a:t>SASE                  </a:t>
            </a:r>
            <a:r>
              <a:rPr lang="en-US" sz="5999">
                <a:solidFill>
                  <a:srgbClr val="000000"/>
                </a:solidFill>
                <a:latin typeface="Roboto Bold"/>
              </a:rPr>
              <a:t>(Secure Access Service Edge)</a:t>
            </a:r>
          </a:p>
          <a:p>
            <a:pPr algn="ctr">
              <a:lnSpc>
                <a:spcPts val="6300"/>
              </a:lnSpc>
            </a:pPr>
            <a:endParaRPr lang="en-US" sz="5999">
              <a:solidFill>
                <a:srgbClr val="000000"/>
              </a:solidFill>
              <a:latin typeface="Roboto Bold"/>
            </a:endParaRPr>
          </a:p>
        </p:txBody>
      </p:sp>
      <p:sp>
        <p:nvSpPr>
          <p:cNvPr id="19" name="TextBox 19"/>
          <p:cNvSpPr txBox="1"/>
          <p:nvPr/>
        </p:nvSpPr>
        <p:spPr>
          <a:xfrm>
            <a:off x="5782723" y="3662603"/>
            <a:ext cx="4566608"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Ağ ve güvenlik hizmetini tek sağlayıcıdan yapmak son kullanıcıya gidene kadarki aracı sayısını azaltacaktır. </a:t>
            </a:r>
          </a:p>
          <a:p>
            <a:pPr>
              <a:lnSpc>
                <a:spcPts val="2800"/>
              </a:lnSpc>
            </a:pPr>
            <a:endParaRPr lang="en-US" sz="2000">
              <a:solidFill>
                <a:srgbClr val="000000"/>
              </a:solidFill>
              <a:latin typeface="Roboto"/>
            </a:endParaRPr>
          </a:p>
        </p:txBody>
      </p:sp>
      <p:sp>
        <p:nvSpPr>
          <p:cNvPr id="20" name="TextBox 20"/>
          <p:cNvSpPr txBox="1"/>
          <p:nvPr/>
        </p:nvSpPr>
        <p:spPr>
          <a:xfrm>
            <a:off x="6600307" y="3096500"/>
            <a:ext cx="4458056"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Karmaşıklık ve maliyette azalma</a:t>
            </a:r>
          </a:p>
          <a:p>
            <a:pPr>
              <a:lnSpc>
                <a:spcPts val="3360"/>
              </a:lnSpc>
            </a:pPr>
            <a:endParaRPr lang="en-US" sz="2400">
              <a:solidFill>
                <a:srgbClr val="000000"/>
              </a:solidFill>
              <a:latin typeface="Roboto Bold"/>
            </a:endParaRPr>
          </a:p>
        </p:txBody>
      </p:sp>
      <p:sp>
        <p:nvSpPr>
          <p:cNvPr id="21" name="TextBox 21"/>
          <p:cNvSpPr txBox="1"/>
          <p:nvPr/>
        </p:nvSpPr>
        <p:spPr>
          <a:xfrm>
            <a:off x="533256" y="3238501"/>
            <a:ext cx="4566608" cy="3733799"/>
          </a:xfrm>
          <a:prstGeom prst="rect">
            <a:avLst/>
          </a:prstGeom>
        </p:spPr>
        <p:txBody>
          <a:bodyPr lIns="0" tIns="0" rIns="0" bIns="0" rtlCol="0" anchor="t">
            <a:spAutoFit/>
          </a:bodyPr>
          <a:lstStyle/>
          <a:p>
            <a:pPr>
              <a:lnSpc>
                <a:spcPts val="4200"/>
              </a:lnSpc>
            </a:pPr>
            <a:r>
              <a:rPr lang="en-US" sz="3000">
                <a:solidFill>
                  <a:srgbClr val="EEF1F1"/>
                </a:solidFill>
                <a:latin typeface="Roboto"/>
              </a:rPr>
              <a:t>Geleneksel yöntemde ağ ve güvenlik hizmeti ayrı yönetilirken SASE ile bunlar birleşir. Bulut tabanlı ve kullanıcı merkezlidir.</a:t>
            </a:r>
          </a:p>
          <a:p>
            <a:pPr>
              <a:lnSpc>
                <a:spcPts val="4200"/>
              </a:lnSpc>
            </a:pPr>
            <a:endParaRPr lang="en-US" sz="3000">
              <a:solidFill>
                <a:srgbClr val="EEF1F1"/>
              </a:solidFill>
              <a:latin typeface="Roboto"/>
            </a:endParaRPr>
          </a:p>
        </p:txBody>
      </p:sp>
      <p:sp>
        <p:nvSpPr>
          <p:cNvPr id="22" name="TextBox 22"/>
          <p:cNvSpPr txBox="1"/>
          <p:nvPr/>
        </p:nvSpPr>
        <p:spPr>
          <a:xfrm>
            <a:off x="6416856" y="1582967"/>
            <a:ext cx="10651451" cy="790574"/>
          </a:xfrm>
          <a:prstGeom prst="rect">
            <a:avLst/>
          </a:prstGeom>
        </p:spPr>
        <p:txBody>
          <a:bodyPr lIns="0" tIns="0" rIns="0" bIns="0" rtlCol="0" anchor="t">
            <a:spAutoFit/>
          </a:bodyPr>
          <a:lstStyle/>
          <a:p>
            <a:pPr algn="ctr">
              <a:lnSpc>
                <a:spcPts val="6300"/>
              </a:lnSpc>
            </a:pPr>
            <a:r>
              <a:rPr lang="en-US" sz="4500">
                <a:solidFill>
                  <a:srgbClr val="000000"/>
                </a:solidFill>
                <a:latin typeface="Roboto Bold"/>
              </a:rPr>
              <a:t>Avantajları</a:t>
            </a:r>
          </a:p>
        </p:txBody>
      </p:sp>
      <p:sp>
        <p:nvSpPr>
          <p:cNvPr id="23" name="TextBox 23"/>
          <p:cNvSpPr txBox="1"/>
          <p:nvPr/>
        </p:nvSpPr>
        <p:spPr>
          <a:xfrm>
            <a:off x="6600307" y="5628134"/>
            <a:ext cx="4458056"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Performans</a:t>
            </a:r>
          </a:p>
          <a:p>
            <a:pPr>
              <a:lnSpc>
                <a:spcPts val="3360"/>
              </a:lnSpc>
            </a:pPr>
            <a:endParaRPr lang="en-US" sz="2400">
              <a:solidFill>
                <a:srgbClr val="000000"/>
              </a:solidFill>
              <a:latin typeface="Roboto Bold"/>
            </a:endParaRPr>
          </a:p>
        </p:txBody>
      </p:sp>
      <p:sp>
        <p:nvSpPr>
          <p:cNvPr id="24" name="TextBox 24"/>
          <p:cNvSpPr txBox="1"/>
          <p:nvPr/>
        </p:nvSpPr>
        <p:spPr>
          <a:xfrm>
            <a:off x="12135539" y="3662603"/>
            <a:ext cx="4566608" cy="1416048"/>
          </a:xfrm>
          <a:prstGeom prst="rect">
            <a:avLst/>
          </a:prstGeom>
        </p:spPr>
        <p:txBody>
          <a:bodyPr lIns="0" tIns="0" rIns="0" bIns="0" rtlCol="0" anchor="t">
            <a:spAutoFit/>
          </a:bodyPr>
          <a:lstStyle/>
          <a:p>
            <a:pPr>
              <a:lnSpc>
                <a:spcPts val="2800"/>
              </a:lnSpc>
            </a:pPr>
            <a:r>
              <a:rPr lang="en-US" sz="2000">
                <a:solidFill>
                  <a:srgbClr val="000000"/>
                </a:solidFill>
                <a:latin typeface="Roboto"/>
              </a:rPr>
              <a:t>Kullanıcıların herhangi bir erişim oturumu denetlenebilir ve bu işlemi gerçekleştiren her kullanıcı için aynı kural uygulanabilir. </a:t>
            </a:r>
          </a:p>
        </p:txBody>
      </p:sp>
      <p:sp>
        <p:nvSpPr>
          <p:cNvPr id="25" name="TextBox 25"/>
          <p:cNvSpPr txBox="1"/>
          <p:nvPr/>
        </p:nvSpPr>
        <p:spPr>
          <a:xfrm>
            <a:off x="12953124" y="3096500"/>
            <a:ext cx="4458056"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Güvenlik</a:t>
            </a:r>
          </a:p>
        </p:txBody>
      </p:sp>
      <p:sp>
        <p:nvSpPr>
          <p:cNvPr id="26" name="TextBox 26"/>
          <p:cNvSpPr txBox="1"/>
          <p:nvPr/>
        </p:nvSpPr>
        <p:spPr>
          <a:xfrm>
            <a:off x="12135539" y="6235615"/>
            <a:ext cx="4566608" cy="1416048"/>
          </a:xfrm>
          <a:prstGeom prst="rect">
            <a:avLst/>
          </a:prstGeom>
        </p:spPr>
        <p:txBody>
          <a:bodyPr lIns="0" tIns="0" rIns="0" bIns="0" rtlCol="0" anchor="t">
            <a:spAutoFit/>
          </a:bodyPr>
          <a:lstStyle/>
          <a:p>
            <a:pPr>
              <a:lnSpc>
                <a:spcPts val="2800"/>
              </a:lnSpc>
            </a:pPr>
            <a:r>
              <a:rPr lang="en-US" sz="2000">
                <a:solidFill>
                  <a:srgbClr val="000000"/>
                </a:solidFill>
                <a:latin typeface="Roboto"/>
              </a:rPr>
              <a:t>Bulut tabanlı olduğu için yeni tehditlere yönelik güncelleme veya yeni donanım ve yazılım gerektirmez. </a:t>
            </a:r>
          </a:p>
          <a:p>
            <a:pPr>
              <a:lnSpc>
                <a:spcPts val="2800"/>
              </a:lnSpc>
            </a:pPr>
            <a:endParaRPr lang="en-US" sz="2000">
              <a:solidFill>
                <a:srgbClr val="000000"/>
              </a:solidFill>
              <a:latin typeface="Roboto"/>
            </a:endParaRPr>
          </a:p>
        </p:txBody>
      </p:sp>
      <p:sp>
        <p:nvSpPr>
          <p:cNvPr id="27" name="TextBox 27"/>
          <p:cNvSpPr txBox="1"/>
          <p:nvPr/>
        </p:nvSpPr>
        <p:spPr>
          <a:xfrm>
            <a:off x="12953124" y="5669513"/>
            <a:ext cx="4458056"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Düşük kaynak tüketimi</a:t>
            </a:r>
          </a:p>
        </p:txBody>
      </p:sp>
      <p:sp>
        <p:nvSpPr>
          <p:cNvPr id="28" name="TextBox 28"/>
          <p:cNvSpPr txBox="1"/>
          <p:nvPr/>
        </p:nvSpPr>
        <p:spPr>
          <a:xfrm>
            <a:off x="6600307" y="8471662"/>
            <a:ext cx="10962422" cy="1416048"/>
          </a:xfrm>
          <a:prstGeom prst="rect">
            <a:avLst/>
          </a:prstGeom>
        </p:spPr>
        <p:txBody>
          <a:bodyPr lIns="0" tIns="0" rIns="0" bIns="0" rtlCol="0" anchor="t">
            <a:spAutoFit/>
          </a:bodyPr>
          <a:lstStyle/>
          <a:p>
            <a:pPr>
              <a:lnSpc>
                <a:spcPts val="2800"/>
              </a:lnSpc>
            </a:pPr>
            <a:r>
              <a:rPr lang="en-US" sz="2000">
                <a:solidFill>
                  <a:srgbClr val="000000"/>
                </a:solidFill>
                <a:latin typeface="Roboto"/>
              </a:rPr>
              <a:t>Bu mimaride varsayılan olarak hiçbir kullanıcı ve cihaza güvenmez. Güvenlik kontrolünü kullanıcının kimliği, cihaz güvenilirliği gibi faktörlerle yapar. Ağ saldırgan olarak algılandığında isteğe bağlı uçtan uca şifreli, web uygulaması ve api koruma (WAPP) ile korur.</a:t>
            </a:r>
          </a:p>
          <a:p>
            <a:pPr>
              <a:lnSpc>
                <a:spcPts val="2800"/>
              </a:lnSpc>
            </a:pPr>
            <a:endParaRPr lang="en-US" sz="2000">
              <a:solidFill>
                <a:srgbClr val="000000"/>
              </a:solidFill>
              <a:latin typeface="Roboto"/>
            </a:endParaRPr>
          </a:p>
        </p:txBody>
      </p:sp>
      <p:sp>
        <p:nvSpPr>
          <p:cNvPr id="29" name="TextBox 29"/>
          <p:cNvSpPr txBox="1"/>
          <p:nvPr/>
        </p:nvSpPr>
        <p:spPr>
          <a:xfrm>
            <a:off x="9922346" y="7905559"/>
            <a:ext cx="4458056"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Sıfır Güvenlik Mimarisi</a:t>
            </a:r>
          </a:p>
        </p:txBody>
      </p:sp>
      <p:sp>
        <p:nvSpPr>
          <p:cNvPr id="30" name="TextBox 30"/>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241"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33256" y="4797680"/>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238963" y="2523190"/>
            <a:ext cx="9258925" cy="5782609"/>
          </a:xfrm>
          <a:custGeom>
            <a:avLst/>
            <a:gdLst/>
            <a:ahLst/>
            <a:cxnLst/>
            <a:rect l="l" t="t" r="r" b="b"/>
            <a:pathLst>
              <a:path w="9258925" h="5782609">
                <a:moveTo>
                  <a:pt x="0" y="0"/>
                </a:moveTo>
                <a:lnTo>
                  <a:pt x="9258925" y="0"/>
                </a:lnTo>
                <a:lnTo>
                  <a:pt x="9258925" y="5782609"/>
                </a:lnTo>
                <a:lnTo>
                  <a:pt x="0" y="5782609"/>
                </a:lnTo>
                <a:lnTo>
                  <a:pt x="0" y="0"/>
                </a:lnTo>
                <a:close/>
              </a:path>
            </a:pathLst>
          </a:custGeom>
          <a:blipFill>
            <a:blip r:embed="rId4"/>
            <a:stretch>
              <a:fillRect/>
            </a:stretch>
          </a:blipFill>
        </p:spPr>
      </p:sp>
      <p:sp>
        <p:nvSpPr>
          <p:cNvPr id="7" name="TextBox 7"/>
          <p:cNvSpPr txBox="1"/>
          <p:nvPr/>
        </p:nvSpPr>
        <p:spPr>
          <a:xfrm>
            <a:off x="5367880" y="159068"/>
            <a:ext cx="10252182" cy="1634490"/>
          </a:xfrm>
          <a:prstGeom prst="rect">
            <a:avLst/>
          </a:prstGeom>
        </p:spPr>
        <p:txBody>
          <a:bodyPr lIns="0" tIns="0" rIns="0" bIns="0" rtlCol="0" anchor="t">
            <a:spAutoFit/>
          </a:bodyPr>
          <a:lstStyle/>
          <a:p>
            <a:pPr algn="ctr">
              <a:lnSpc>
                <a:spcPts val="6719"/>
              </a:lnSpc>
            </a:pPr>
            <a:r>
              <a:rPr lang="en-US" sz="4800">
                <a:solidFill>
                  <a:srgbClr val="0C0E41"/>
                </a:solidFill>
                <a:latin typeface="Roboto"/>
              </a:rPr>
              <a:t>Firewall as a Service(FWaas)</a:t>
            </a:r>
          </a:p>
          <a:p>
            <a:pPr algn="ctr">
              <a:lnSpc>
                <a:spcPts val="6300"/>
              </a:lnSpc>
            </a:pPr>
            <a:endParaRPr lang="en-US" sz="4800">
              <a:solidFill>
                <a:srgbClr val="0C0E41"/>
              </a:solidFill>
              <a:latin typeface="Roboto"/>
            </a:endParaRPr>
          </a:p>
        </p:txBody>
      </p:sp>
      <p:sp>
        <p:nvSpPr>
          <p:cNvPr id="8" name="TextBox 8"/>
          <p:cNvSpPr txBox="1"/>
          <p:nvPr/>
        </p:nvSpPr>
        <p:spPr>
          <a:xfrm>
            <a:off x="238015" y="1905001"/>
            <a:ext cx="4566608" cy="6400799"/>
          </a:xfrm>
          <a:prstGeom prst="rect">
            <a:avLst/>
          </a:prstGeom>
        </p:spPr>
        <p:txBody>
          <a:bodyPr lIns="0" tIns="0" rIns="0" bIns="0" rtlCol="0" anchor="t">
            <a:spAutoFit/>
          </a:bodyPr>
          <a:lstStyle/>
          <a:p>
            <a:pPr>
              <a:lnSpc>
                <a:spcPts val="4200"/>
              </a:lnSpc>
            </a:pPr>
            <a:r>
              <a:rPr lang="en-US" sz="3000">
                <a:solidFill>
                  <a:srgbClr val="EEF1F1"/>
                </a:solidFill>
                <a:latin typeface="Roboto"/>
              </a:rPr>
              <a:t>Paket filtreleme, ağ izleme, internet protokolü güvenliği (IPSEC), Güvenli Yuva Katmanı Sanal Özel Ağ (SSL VPN) desteği ve IP haritalama özellikleri mevcuttur. Paket içeriğine bakabilir ve bu özelliğini makine öğrenmesi ile birleştirerek daha derin bir hizmet sunabilir.</a:t>
            </a:r>
          </a:p>
          <a:p>
            <a:pPr>
              <a:lnSpc>
                <a:spcPts val="4200"/>
              </a:lnSpc>
            </a:pPr>
            <a:endParaRPr lang="en-US" sz="3000">
              <a:solidFill>
                <a:srgbClr val="EEF1F1"/>
              </a:solidFill>
              <a:latin typeface="Roboto"/>
            </a:endParaRPr>
          </a:p>
        </p:txBody>
      </p:sp>
      <p:sp>
        <p:nvSpPr>
          <p:cNvPr id="9" name="TextBox 9"/>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945072"/>
            <a:chOff x="0" y="0"/>
            <a:chExt cx="4816593" cy="1829155"/>
          </a:xfrm>
        </p:grpSpPr>
        <p:sp>
          <p:nvSpPr>
            <p:cNvPr id="3" name="Freeform 3"/>
            <p:cNvSpPr/>
            <p:nvPr/>
          </p:nvSpPr>
          <p:spPr>
            <a:xfrm>
              <a:off x="0" y="0"/>
              <a:ext cx="4816592" cy="1829155"/>
            </a:xfrm>
            <a:custGeom>
              <a:avLst/>
              <a:gdLst/>
              <a:ahLst/>
              <a:cxnLst/>
              <a:rect l="l" t="t" r="r" b="b"/>
              <a:pathLst>
                <a:path w="4816592" h="1829155">
                  <a:moveTo>
                    <a:pt x="0" y="0"/>
                  </a:moveTo>
                  <a:lnTo>
                    <a:pt x="4816592" y="0"/>
                  </a:lnTo>
                  <a:lnTo>
                    <a:pt x="4816592" y="1829155"/>
                  </a:lnTo>
                  <a:lnTo>
                    <a:pt x="0" y="1829155"/>
                  </a:lnTo>
                  <a:close/>
                </a:path>
              </a:pathLst>
            </a:custGeom>
            <a:solidFill>
              <a:srgbClr val="0C0E4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6945072"/>
          </a:xfrm>
          <a:custGeom>
            <a:avLst/>
            <a:gdLst/>
            <a:ahLst/>
            <a:cxnLst/>
            <a:rect l="l" t="t" r="r" b="b"/>
            <a:pathLst>
              <a:path w="18288000" h="6945072">
                <a:moveTo>
                  <a:pt x="0" y="0"/>
                </a:moveTo>
                <a:lnTo>
                  <a:pt x="18288000" y="0"/>
                </a:lnTo>
                <a:lnTo>
                  <a:pt x="18288000" y="6945072"/>
                </a:lnTo>
                <a:lnTo>
                  <a:pt x="0" y="6945072"/>
                </a:lnTo>
                <a:lnTo>
                  <a:pt x="0" y="0"/>
                </a:lnTo>
                <a:close/>
              </a:path>
            </a:pathLst>
          </a:custGeom>
          <a:blipFill>
            <a:blip r:embed="rId2">
              <a:alphaModFix amt="40000"/>
            </a:blip>
            <a:stretch>
              <a:fillRect t="-9354" b="-66084"/>
            </a:stretch>
          </a:blipFill>
        </p:spPr>
      </p:sp>
      <p:sp>
        <p:nvSpPr>
          <p:cNvPr id="6" name="AutoShape 6"/>
          <p:cNvSpPr/>
          <p:nvPr/>
        </p:nvSpPr>
        <p:spPr>
          <a:xfrm>
            <a:off x="-393892" y="6921259"/>
            <a:ext cx="19075784" cy="0"/>
          </a:xfrm>
          <a:prstGeom prst="line">
            <a:avLst/>
          </a:prstGeom>
          <a:ln w="47625" cap="flat">
            <a:solidFill>
              <a:srgbClr val="FFBF00"/>
            </a:solidFill>
            <a:prstDash val="solid"/>
            <a:headEnd type="none" w="sm" len="sm"/>
            <a:tailEnd type="none" w="sm" len="sm"/>
          </a:ln>
        </p:spPr>
      </p:sp>
      <p:sp>
        <p:nvSpPr>
          <p:cNvPr id="7" name="Freeform 7"/>
          <p:cNvSpPr/>
          <p:nvPr/>
        </p:nvSpPr>
        <p:spPr>
          <a:xfrm>
            <a:off x="9144000" y="529782"/>
            <a:ext cx="8610542" cy="9213615"/>
          </a:xfrm>
          <a:custGeom>
            <a:avLst/>
            <a:gdLst/>
            <a:ahLst/>
            <a:cxnLst/>
            <a:rect l="l" t="t" r="r" b="b"/>
            <a:pathLst>
              <a:path w="8610542" h="9213615">
                <a:moveTo>
                  <a:pt x="0" y="0"/>
                </a:moveTo>
                <a:lnTo>
                  <a:pt x="8610542" y="0"/>
                </a:lnTo>
                <a:lnTo>
                  <a:pt x="8610542" y="9213615"/>
                </a:lnTo>
                <a:lnTo>
                  <a:pt x="0" y="9213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801403" y="1538641"/>
            <a:ext cx="6177432" cy="2390774"/>
          </a:xfrm>
          <a:prstGeom prst="rect">
            <a:avLst/>
          </a:prstGeom>
        </p:spPr>
        <p:txBody>
          <a:bodyPr lIns="0" tIns="0" rIns="0" bIns="0" rtlCol="0" anchor="t">
            <a:spAutoFit/>
          </a:bodyPr>
          <a:lstStyle/>
          <a:p>
            <a:pPr>
              <a:lnSpc>
                <a:spcPts val="6300"/>
              </a:lnSpc>
            </a:pPr>
            <a:r>
              <a:rPr lang="en-US" sz="4500">
                <a:solidFill>
                  <a:srgbClr val="FFFFFF"/>
                </a:solidFill>
                <a:latin typeface="Roboto Bold"/>
              </a:rPr>
              <a:t>Kimlik doğrulama ve erişim kontrolü teknikleri</a:t>
            </a:r>
          </a:p>
        </p:txBody>
      </p:sp>
      <p:sp>
        <p:nvSpPr>
          <p:cNvPr id="9" name="TextBox 9"/>
          <p:cNvSpPr txBox="1"/>
          <p:nvPr/>
        </p:nvSpPr>
        <p:spPr>
          <a:xfrm>
            <a:off x="1801403" y="4238033"/>
            <a:ext cx="5874361" cy="711198"/>
          </a:xfrm>
          <a:prstGeom prst="rect">
            <a:avLst/>
          </a:prstGeom>
        </p:spPr>
        <p:txBody>
          <a:bodyPr lIns="0" tIns="0" rIns="0" bIns="0" rtlCol="0" anchor="t">
            <a:spAutoFit/>
          </a:bodyPr>
          <a:lstStyle/>
          <a:p>
            <a:pPr>
              <a:lnSpc>
                <a:spcPts val="2800"/>
              </a:lnSpc>
            </a:pPr>
            <a:r>
              <a:rPr lang="en-US" sz="2000">
                <a:solidFill>
                  <a:srgbClr val="FFFFFF"/>
                </a:solidFill>
                <a:latin typeface="Roboto"/>
              </a:rPr>
              <a:t>Kullanıcı adı ve şifresinin önemli olduğu kadar yönetimi de önemlidir. </a:t>
            </a:r>
          </a:p>
        </p:txBody>
      </p:sp>
      <p:sp>
        <p:nvSpPr>
          <p:cNvPr id="10" name="TextBox 10"/>
          <p:cNvSpPr txBox="1"/>
          <p:nvPr/>
        </p:nvSpPr>
        <p:spPr>
          <a:xfrm>
            <a:off x="14341684" y="769087"/>
            <a:ext cx="3412858" cy="676763"/>
          </a:xfrm>
          <a:prstGeom prst="rect">
            <a:avLst/>
          </a:prstGeom>
        </p:spPr>
        <p:txBody>
          <a:bodyPr lIns="0" tIns="0" rIns="0" bIns="0" rtlCol="0" anchor="t">
            <a:spAutoFit/>
          </a:bodyPr>
          <a:lstStyle/>
          <a:p>
            <a:pPr algn="ctr">
              <a:lnSpc>
                <a:spcPts val="2719"/>
              </a:lnSpc>
              <a:spcBef>
                <a:spcPct val="0"/>
              </a:spcBef>
            </a:pPr>
            <a:r>
              <a:rPr lang="en-US" sz="1942">
                <a:solidFill>
                  <a:srgbClr val="FFFFFF"/>
                </a:solidFill>
                <a:latin typeface="Roboto Bold"/>
              </a:rPr>
              <a:t>1) Sistem içerisindeki kullanıcılar ve cihazları</a:t>
            </a:r>
          </a:p>
        </p:txBody>
      </p:sp>
      <p:sp>
        <p:nvSpPr>
          <p:cNvPr id="11" name="TextBox 11"/>
          <p:cNvSpPr txBox="1"/>
          <p:nvPr/>
        </p:nvSpPr>
        <p:spPr>
          <a:xfrm>
            <a:off x="14690262" y="1939893"/>
            <a:ext cx="2850496" cy="632871"/>
          </a:xfrm>
          <a:prstGeom prst="rect">
            <a:avLst/>
          </a:prstGeom>
        </p:spPr>
        <p:txBody>
          <a:bodyPr lIns="0" tIns="0" rIns="0" bIns="0" rtlCol="0" anchor="t">
            <a:spAutoFit/>
          </a:bodyPr>
          <a:lstStyle/>
          <a:p>
            <a:pPr algn="ctr">
              <a:lnSpc>
                <a:spcPts val="2530"/>
              </a:lnSpc>
              <a:spcBef>
                <a:spcPct val="0"/>
              </a:spcBef>
            </a:pPr>
            <a:r>
              <a:rPr lang="en-US" sz="1807">
                <a:solidFill>
                  <a:srgbClr val="FFFFFF"/>
                </a:solidFill>
                <a:latin typeface="Roboto Bold"/>
              </a:rPr>
              <a:t>2) Bu cihaz ve kullanıcıların kimlik doğrulaması</a:t>
            </a:r>
          </a:p>
        </p:txBody>
      </p:sp>
      <p:sp>
        <p:nvSpPr>
          <p:cNvPr id="12" name="TextBox 12"/>
          <p:cNvSpPr txBox="1"/>
          <p:nvPr/>
        </p:nvSpPr>
        <p:spPr>
          <a:xfrm>
            <a:off x="9257135" y="3274096"/>
            <a:ext cx="2868065" cy="1253488"/>
          </a:xfrm>
          <a:prstGeom prst="rect">
            <a:avLst/>
          </a:prstGeom>
        </p:spPr>
        <p:txBody>
          <a:bodyPr lIns="0" tIns="0" rIns="0" bIns="0" rtlCol="0" anchor="t">
            <a:spAutoFit/>
          </a:bodyPr>
          <a:lstStyle/>
          <a:p>
            <a:pPr algn="ctr">
              <a:lnSpc>
                <a:spcPts val="3360"/>
              </a:lnSpc>
              <a:spcBef>
                <a:spcPct val="0"/>
              </a:spcBef>
            </a:pPr>
            <a:r>
              <a:rPr lang="en-US" sz="2400">
                <a:solidFill>
                  <a:srgbClr val="FFFFFF"/>
                </a:solidFill>
                <a:latin typeface="Roboto Bold"/>
              </a:rPr>
              <a:t>3) Ayrıcalıklı hesapların çoklu doğrulama erişimi</a:t>
            </a:r>
          </a:p>
        </p:txBody>
      </p:sp>
      <p:sp>
        <p:nvSpPr>
          <p:cNvPr id="13" name="TextBox 13"/>
          <p:cNvSpPr txBox="1"/>
          <p:nvPr/>
        </p:nvSpPr>
        <p:spPr>
          <a:xfrm>
            <a:off x="14341684" y="5490896"/>
            <a:ext cx="3414381" cy="1317072"/>
          </a:xfrm>
          <a:prstGeom prst="rect">
            <a:avLst/>
          </a:prstGeom>
        </p:spPr>
        <p:txBody>
          <a:bodyPr lIns="0" tIns="0" rIns="0" bIns="0" rtlCol="0" anchor="t">
            <a:spAutoFit/>
          </a:bodyPr>
          <a:lstStyle/>
          <a:p>
            <a:pPr algn="ctr">
              <a:lnSpc>
                <a:spcPts val="2640"/>
              </a:lnSpc>
            </a:pPr>
            <a:r>
              <a:rPr lang="en-US" sz="1886">
                <a:solidFill>
                  <a:srgbClr val="FFFFFF"/>
                </a:solidFill>
                <a:latin typeface="Roboto Bold"/>
              </a:rPr>
              <a:t>4) Kimlik doğrulama mekanizmaların ard arda girişlere karşı güvenilir </a:t>
            </a:r>
          </a:p>
          <a:p>
            <a:pPr algn="ctr">
              <a:lnSpc>
                <a:spcPts val="2640"/>
              </a:lnSpc>
              <a:spcBef>
                <a:spcPct val="0"/>
              </a:spcBef>
            </a:pPr>
            <a:r>
              <a:rPr lang="en-US" sz="1886">
                <a:solidFill>
                  <a:srgbClr val="FFFFFF"/>
                </a:solidFill>
                <a:latin typeface="Roboto Bold"/>
              </a:rPr>
              <a:t>olması</a:t>
            </a:r>
          </a:p>
        </p:txBody>
      </p:sp>
      <p:sp>
        <p:nvSpPr>
          <p:cNvPr id="14" name="TextBox 14"/>
          <p:cNvSpPr txBox="1"/>
          <p:nvPr/>
        </p:nvSpPr>
        <p:spPr>
          <a:xfrm>
            <a:off x="9474868" y="7917107"/>
            <a:ext cx="2650331" cy="834388"/>
          </a:xfrm>
          <a:prstGeom prst="rect">
            <a:avLst/>
          </a:prstGeom>
        </p:spPr>
        <p:txBody>
          <a:bodyPr lIns="0" tIns="0" rIns="0" bIns="0" rtlCol="0" anchor="t">
            <a:spAutoFit/>
          </a:bodyPr>
          <a:lstStyle/>
          <a:p>
            <a:pPr algn="ctr">
              <a:lnSpc>
                <a:spcPts val="3360"/>
              </a:lnSpc>
            </a:pPr>
            <a:r>
              <a:rPr lang="en-US" sz="2400">
                <a:solidFill>
                  <a:srgbClr val="FFFFFF"/>
                </a:solidFill>
                <a:latin typeface="Roboto Bold"/>
              </a:rPr>
              <a:t>5) Yanlış girişlerde </a:t>
            </a:r>
          </a:p>
          <a:p>
            <a:pPr algn="ctr">
              <a:lnSpc>
                <a:spcPts val="3360"/>
              </a:lnSpc>
              <a:spcBef>
                <a:spcPct val="0"/>
              </a:spcBef>
            </a:pPr>
            <a:r>
              <a:rPr lang="en-US" sz="2400">
                <a:solidFill>
                  <a:srgbClr val="FFFFFF"/>
                </a:solidFill>
                <a:latin typeface="Roboto Bold"/>
              </a:rPr>
              <a:t>time out olması</a:t>
            </a:r>
          </a:p>
        </p:txBody>
      </p:sp>
      <p:sp>
        <p:nvSpPr>
          <p:cNvPr id="15" name="TextBox 15"/>
          <p:cNvSpPr txBox="1"/>
          <p:nvPr/>
        </p:nvSpPr>
        <p:spPr>
          <a:xfrm>
            <a:off x="16534358" y="9695772"/>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945072"/>
            <a:chOff x="0" y="0"/>
            <a:chExt cx="4816593" cy="1829155"/>
          </a:xfrm>
        </p:grpSpPr>
        <p:sp>
          <p:nvSpPr>
            <p:cNvPr id="3" name="Freeform 3"/>
            <p:cNvSpPr/>
            <p:nvPr/>
          </p:nvSpPr>
          <p:spPr>
            <a:xfrm>
              <a:off x="0" y="0"/>
              <a:ext cx="4816592" cy="1829155"/>
            </a:xfrm>
            <a:custGeom>
              <a:avLst/>
              <a:gdLst/>
              <a:ahLst/>
              <a:cxnLst/>
              <a:rect l="l" t="t" r="r" b="b"/>
              <a:pathLst>
                <a:path w="4816592" h="1829155">
                  <a:moveTo>
                    <a:pt x="0" y="0"/>
                  </a:moveTo>
                  <a:lnTo>
                    <a:pt x="4816592" y="0"/>
                  </a:lnTo>
                  <a:lnTo>
                    <a:pt x="4816592" y="1829155"/>
                  </a:lnTo>
                  <a:lnTo>
                    <a:pt x="0" y="1829155"/>
                  </a:lnTo>
                  <a:close/>
                </a:path>
              </a:pathLst>
            </a:custGeom>
            <a:solidFill>
              <a:srgbClr val="0C0E4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6945072"/>
          </a:xfrm>
          <a:custGeom>
            <a:avLst/>
            <a:gdLst/>
            <a:ahLst/>
            <a:cxnLst/>
            <a:rect l="l" t="t" r="r" b="b"/>
            <a:pathLst>
              <a:path w="18288000" h="6945072">
                <a:moveTo>
                  <a:pt x="0" y="0"/>
                </a:moveTo>
                <a:lnTo>
                  <a:pt x="18288000" y="0"/>
                </a:lnTo>
                <a:lnTo>
                  <a:pt x="18288000" y="6945072"/>
                </a:lnTo>
                <a:lnTo>
                  <a:pt x="0" y="6945072"/>
                </a:lnTo>
                <a:lnTo>
                  <a:pt x="0" y="0"/>
                </a:lnTo>
                <a:close/>
              </a:path>
            </a:pathLst>
          </a:custGeom>
          <a:blipFill>
            <a:blip r:embed="rId2">
              <a:alphaModFix amt="40000"/>
            </a:blip>
            <a:stretch>
              <a:fillRect t="-9354" b="-66084"/>
            </a:stretch>
          </a:blipFill>
        </p:spPr>
      </p:sp>
      <p:sp>
        <p:nvSpPr>
          <p:cNvPr id="6" name="AutoShape 6"/>
          <p:cNvSpPr/>
          <p:nvPr/>
        </p:nvSpPr>
        <p:spPr>
          <a:xfrm>
            <a:off x="-393892" y="6921259"/>
            <a:ext cx="19075784" cy="0"/>
          </a:xfrm>
          <a:prstGeom prst="line">
            <a:avLst/>
          </a:prstGeom>
          <a:ln w="47625" cap="flat">
            <a:solidFill>
              <a:srgbClr val="FFBF00"/>
            </a:solidFill>
            <a:prstDash val="solid"/>
            <a:headEnd type="none" w="sm" len="sm"/>
            <a:tailEnd type="none" w="sm" len="sm"/>
          </a:ln>
        </p:spPr>
      </p:sp>
      <p:sp>
        <p:nvSpPr>
          <p:cNvPr id="7" name="Freeform 7"/>
          <p:cNvSpPr/>
          <p:nvPr/>
        </p:nvSpPr>
        <p:spPr>
          <a:xfrm>
            <a:off x="9144000" y="529782"/>
            <a:ext cx="8610542" cy="9213615"/>
          </a:xfrm>
          <a:custGeom>
            <a:avLst/>
            <a:gdLst/>
            <a:ahLst/>
            <a:cxnLst/>
            <a:rect l="l" t="t" r="r" b="b"/>
            <a:pathLst>
              <a:path w="8610542" h="9213615">
                <a:moveTo>
                  <a:pt x="0" y="0"/>
                </a:moveTo>
                <a:lnTo>
                  <a:pt x="8610542" y="0"/>
                </a:lnTo>
                <a:lnTo>
                  <a:pt x="8610542" y="9213615"/>
                </a:lnTo>
                <a:lnTo>
                  <a:pt x="0" y="9213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801403" y="1538641"/>
            <a:ext cx="6177432" cy="2390774"/>
          </a:xfrm>
          <a:prstGeom prst="rect">
            <a:avLst/>
          </a:prstGeom>
        </p:spPr>
        <p:txBody>
          <a:bodyPr lIns="0" tIns="0" rIns="0" bIns="0" rtlCol="0" anchor="t">
            <a:spAutoFit/>
          </a:bodyPr>
          <a:lstStyle/>
          <a:p>
            <a:pPr>
              <a:lnSpc>
                <a:spcPts val="6300"/>
              </a:lnSpc>
            </a:pPr>
            <a:r>
              <a:rPr lang="en-US" sz="4500">
                <a:solidFill>
                  <a:srgbClr val="FFFFFF"/>
                </a:solidFill>
                <a:latin typeface="Roboto Bold"/>
              </a:rPr>
              <a:t>Kimlik doğrulama ve erişim kontrolü teknikleri</a:t>
            </a:r>
          </a:p>
        </p:txBody>
      </p:sp>
      <p:sp>
        <p:nvSpPr>
          <p:cNvPr id="9" name="TextBox 9"/>
          <p:cNvSpPr txBox="1"/>
          <p:nvPr/>
        </p:nvSpPr>
        <p:spPr>
          <a:xfrm>
            <a:off x="1801403" y="4238033"/>
            <a:ext cx="5874361" cy="711198"/>
          </a:xfrm>
          <a:prstGeom prst="rect">
            <a:avLst/>
          </a:prstGeom>
        </p:spPr>
        <p:txBody>
          <a:bodyPr lIns="0" tIns="0" rIns="0" bIns="0" rtlCol="0" anchor="t">
            <a:spAutoFit/>
          </a:bodyPr>
          <a:lstStyle/>
          <a:p>
            <a:pPr>
              <a:lnSpc>
                <a:spcPts val="2800"/>
              </a:lnSpc>
            </a:pPr>
            <a:r>
              <a:rPr lang="en-US" sz="2000">
                <a:solidFill>
                  <a:srgbClr val="FFFFFF"/>
                </a:solidFill>
                <a:latin typeface="Roboto"/>
              </a:rPr>
              <a:t>Kullanıcı adı ve şifresinin önemli olduğu kadar yönetimi de önemlidir. </a:t>
            </a:r>
          </a:p>
        </p:txBody>
      </p:sp>
      <p:sp>
        <p:nvSpPr>
          <p:cNvPr id="10" name="TextBox 10"/>
          <p:cNvSpPr txBox="1"/>
          <p:nvPr/>
        </p:nvSpPr>
        <p:spPr>
          <a:xfrm>
            <a:off x="9339431" y="3215506"/>
            <a:ext cx="3317398" cy="1406701"/>
          </a:xfrm>
          <a:prstGeom prst="rect">
            <a:avLst/>
          </a:prstGeom>
        </p:spPr>
        <p:txBody>
          <a:bodyPr lIns="0" tIns="0" rIns="0" bIns="0" rtlCol="0" anchor="t">
            <a:spAutoFit/>
          </a:bodyPr>
          <a:lstStyle/>
          <a:p>
            <a:pPr>
              <a:lnSpc>
                <a:spcPts val="2790"/>
              </a:lnSpc>
            </a:pPr>
            <a:r>
              <a:rPr lang="en-US" sz="1993">
                <a:solidFill>
                  <a:srgbClr val="FFFFFF"/>
                </a:solidFill>
                <a:latin typeface="Roboto Bold"/>
              </a:rPr>
              <a:t>7) Yeni parola                           </a:t>
            </a:r>
          </a:p>
          <a:p>
            <a:pPr>
              <a:lnSpc>
                <a:spcPts val="2790"/>
              </a:lnSpc>
            </a:pPr>
            <a:r>
              <a:rPr lang="en-US" sz="1993">
                <a:solidFill>
                  <a:srgbClr val="FFFFFF"/>
                </a:solidFill>
                <a:latin typeface="Roboto Bold"/>
              </a:rPr>
              <a:t>oluşturulmasında </a:t>
            </a:r>
          </a:p>
          <a:p>
            <a:pPr>
              <a:lnSpc>
                <a:spcPts val="2790"/>
              </a:lnSpc>
              <a:spcBef>
                <a:spcPct val="0"/>
              </a:spcBef>
            </a:pPr>
            <a:r>
              <a:rPr lang="en-US" sz="1993">
                <a:solidFill>
                  <a:srgbClr val="FFFFFF"/>
                </a:solidFill>
                <a:latin typeface="Roboto Bold"/>
              </a:rPr>
              <a:t>minimum harf, rakam, sembol kullanımı</a:t>
            </a:r>
          </a:p>
        </p:txBody>
      </p:sp>
      <p:sp>
        <p:nvSpPr>
          <p:cNvPr id="11" name="TextBox 11"/>
          <p:cNvSpPr txBox="1"/>
          <p:nvPr/>
        </p:nvSpPr>
        <p:spPr>
          <a:xfrm>
            <a:off x="14690262" y="5774892"/>
            <a:ext cx="2850496" cy="737052"/>
          </a:xfrm>
          <a:prstGeom prst="rect">
            <a:avLst/>
          </a:prstGeom>
        </p:spPr>
        <p:txBody>
          <a:bodyPr lIns="0" tIns="0" rIns="0" bIns="0" rtlCol="0" anchor="t">
            <a:spAutoFit/>
          </a:bodyPr>
          <a:lstStyle/>
          <a:p>
            <a:pPr algn="ctr">
              <a:lnSpc>
                <a:spcPts val="2950"/>
              </a:lnSpc>
              <a:spcBef>
                <a:spcPct val="0"/>
              </a:spcBef>
            </a:pPr>
            <a:r>
              <a:rPr lang="en-US" sz="2107">
                <a:solidFill>
                  <a:srgbClr val="FFFFFF"/>
                </a:solidFill>
                <a:latin typeface="Roboto Bold"/>
              </a:rPr>
              <a:t>8) Parolanın belirli bir periyot kullanımı</a:t>
            </a:r>
          </a:p>
        </p:txBody>
      </p:sp>
      <p:sp>
        <p:nvSpPr>
          <p:cNvPr id="12" name="TextBox 12"/>
          <p:cNvSpPr txBox="1"/>
          <p:nvPr/>
        </p:nvSpPr>
        <p:spPr>
          <a:xfrm>
            <a:off x="9339431" y="7454739"/>
            <a:ext cx="2868065" cy="1672588"/>
          </a:xfrm>
          <a:prstGeom prst="rect">
            <a:avLst/>
          </a:prstGeom>
        </p:spPr>
        <p:txBody>
          <a:bodyPr lIns="0" tIns="0" rIns="0" bIns="0" rtlCol="0" anchor="t">
            <a:spAutoFit/>
          </a:bodyPr>
          <a:lstStyle/>
          <a:p>
            <a:pPr algn="ctr">
              <a:lnSpc>
                <a:spcPts val="3360"/>
              </a:lnSpc>
              <a:spcBef>
                <a:spcPct val="0"/>
              </a:spcBef>
            </a:pPr>
            <a:r>
              <a:rPr lang="en-US" sz="2400">
                <a:solidFill>
                  <a:srgbClr val="FFFFFF"/>
                </a:solidFill>
                <a:latin typeface="Roboto Bold"/>
              </a:rPr>
              <a:t>9) Geçici paroladan kalıcı parola kullanımına geçişe izin verme</a:t>
            </a:r>
          </a:p>
        </p:txBody>
      </p:sp>
      <p:sp>
        <p:nvSpPr>
          <p:cNvPr id="13" name="TextBox 13"/>
          <p:cNvSpPr txBox="1"/>
          <p:nvPr/>
        </p:nvSpPr>
        <p:spPr>
          <a:xfrm>
            <a:off x="14767197" y="1302710"/>
            <a:ext cx="2773561" cy="1253488"/>
          </a:xfrm>
          <a:prstGeom prst="rect">
            <a:avLst/>
          </a:prstGeom>
        </p:spPr>
        <p:txBody>
          <a:bodyPr lIns="0" tIns="0" rIns="0" bIns="0" rtlCol="0" anchor="t">
            <a:spAutoFit/>
          </a:bodyPr>
          <a:lstStyle/>
          <a:p>
            <a:pPr algn="ctr">
              <a:lnSpc>
                <a:spcPts val="3360"/>
              </a:lnSpc>
            </a:pPr>
            <a:r>
              <a:rPr lang="en-US" sz="2400">
                <a:solidFill>
                  <a:srgbClr val="FFFFFF"/>
                </a:solidFill>
                <a:latin typeface="Roboto Bold"/>
              </a:rPr>
              <a:t>6) Gerekirse erişimi </a:t>
            </a:r>
          </a:p>
          <a:p>
            <a:pPr algn="ctr">
              <a:lnSpc>
                <a:spcPts val="3360"/>
              </a:lnSpc>
            </a:pPr>
            <a:r>
              <a:rPr lang="en-US" sz="2400">
                <a:solidFill>
                  <a:srgbClr val="FFFFFF"/>
                </a:solidFill>
                <a:latin typeface="Roboto Bold"/>
              </a:rPr>
              <a:t>devre dışı bırakma</a:t>
            </a:r>
          </a:p>
          <a:p>
            <a:pPr algn="ctr">
              <a:lnSpc>
                <a:spcPts val="3360"/>
              </a:lnSpc>
              <a:spcBef>
                <a:spcPct val="0"/>
              </a:spcBef>
            </a:pPr>
            <a:endParaRPr lang="en-US" sz="2400">
              <a:solidFill>
                <a:srgbClr val="FFFFFF"/>
              </a:solidFill>
              <a:latin typeface="Roboto Bold"/>
            </a:endParaRPr>
          </a:p>
        </p:txBody>
      </p:sp>
      <p:sp>
        <p:nvSpPr>
          <p:cNvPr id="14" name="TextBox 14"/>
          <p:cNvSpPr txBox="1"/>
          <p:nvPr/>
        </p:nvSpPr>
        <p:spPr>
          <a:xfrm>
            <a:off x="16630440" y="9695772"/>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533293" cy="10287000"/>
            <a:chOff x="0" y="0"/>
            <a:chExt cx="2774201" cy="2709333"/>
          </a:xfrm>
        </p:grpSpPr>
        <p:sp>
          <p:nvSpPr>
            <p:cNvPr id="3" name="Freeform 3"/>
            <p:cNvSpPr/>
            <p:nvPr/>
          </p:nvSpPr>
          <p:spPr>
            <a:xfrm>
              <a:off x="0" y="0"/>
              <a:ext cx="2774200" cy="2709333"/>
            </a:xfrm>
            <a:custGeom>
              <a:avLst/>
              <a:gdLst/>
              <a:ahLst/>
              <a:cxnLst/>
              <a:rect l="l" t="t" r="r" b="b"/>
              <a:pathLst>
                <a:path w="2774200" h="2709333">
                  <a:moveTo>
                    <a:pt x="0" y="0"/>
                  </a:moveTo>
                  <a:lnTo>
                    <a:pt x="2774200" y="0"/>
                  </a:lnTo>
                  <a:lnTo>
                    <a:pt x="2774200" y="2709333"/>
                  </a:lnTo>
                  <a:lnTo>
                    <a:pt x="0" y="2709333"/>
                  </a:lnTo>
                  <a:close/>
                </a:path>
              </a:pathLst>
            </a:custGeom>
            <a:solidFill>
              <a:srgbClr val="0C0E4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0533293" cy="10287000"/>
          </a:xfrm>
          <a:custGeom>
            <a:avLst/>
            <a:gdLst/>
            <a:ahLst/>
            <a:cxnLst/>
            <a:rect l="l" t="t" r="r" b="b"/>
            <a:pathLst>
              <a:path w="10533293" h="10287000">
                <a:moveTo>
                  <a:pt x="0" y="0"/>
                </a:moveTo>
                <a:lnTo>
                  <a:pt x="10533293" y="0"/>
                </a:lnTo>
                <a:lnTo>
                  <a:pt x="10533293" y="10287000"/>
                </a:lnTo>
                <a:lnTo>
                  <a:pt x="0" y="10287000"/>
                </a:lnTo>
                <a:lnTo>
                  <a:pt x="0" y="0"/>
                </a:lnTo>
                <a:close/>
              </a:path>
            </a:pathLst>
          </a:custGeom>
          <a:blipFill>
            <a:blip r:embed="rId2">
              <a:alphaModFix amt="40000"/>
            </a:blip>
            <a:stretch>
              <a:fillRect t="-6315" r="-73620" b="-12128"/>
            </a:stretch>
          </a:blipFill>
        </p:spPr>
      </p:sp>
      <p:grpSp>
        <p:nvGrpSpPr>
          <p:cNvPr id="6" name="Group 6"/>
          <p:cNvGrpSpPr/>
          <p:nvPr/>
        </p:nvGrpSpPr>
        <p:grpSpPr>
          <a:xfrm>
            <a:off x="10533293" y="0"/>
            <a:ext cx="7754707" cy="10287000"/>
            <a:chOff x="0" y="0"/>
            <a:chExt cx="2042392" cy="2709333"/>
          </a:xfrm>
        </p:grpSpPr>
        <p:sp>
          <p:nvSpPr>
            <p:cNvPr id="7" name="Freeform 7"/>
            <p:cNvSpPr/>
            <p:nvPr/>
          </p:nvSpPr>
          <p:spPr>
            <a:xfrm>
              <a:off x="0" y="0"/>
              <a:ext cx="2042392" cy="2709333"/>
            </a:xfrm>
            <a:custGeom>
              <a:avLst/>
              <a:gdLst/>
              <a:ahLst/>
              <a:cxnLst/>
              <a:rect l="l" t="t" r="r" b="b"/>
              <a:pathLst>
                <a:path w="2042392" h="2709333">
                  <a:moveTo>
                    <a:pt x="0" y="0"/>
                  </a:moveTo>
                  <a:lnTo>
                    <a:pt x="2042392" y="0"/>
                  </a:lnTo>
                  <a:lnTo>
                    <a:pt x="2042392" y="2709333"/>
                  </a:lnTo>
                  <a:lnTo>
                    <a:pt x="0" y="2709333"/>
                  </a:lnTo>
                  <a:close/>
                </a:path>
              </a:pathLst>
            </a:custGeom>
            <a:solidFill>
              <a:srgbClr val="FFBF00"/>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rot="5400000">
            <a:off x="5413605" y="5119687"/>
            <a:ext cx="10287000" cy="0"/>
          </a:xfrm>
          <a:prstGeom prst="line">
            <a:avLst/>
          </a:prstGeom>
          <a:ln w="47625" cap="flat">
            <a:solidFill>
              <a:srgbClr val="FFFFFF"/>
            </a:solidFill>
            <a:prstDash val="solid"/>
            <a:headEnd type="none" w="sm" len="sm"/>
            <a:tailEnd type="none" w="sm" len="sm"/>
          </a:ln>
        </p:spPr>
      </p:sp>
      <p:sp>
        <p:nvSpPr>
          <p:cNvPr id="10" name="TextBox 10"/>
          <p:cNvSpPr txBox="1"/>
          <p:nvPr/>
        </p:nvSpPr>
        <p:spPr>
          <a:xfrm>
            <a:off x="10811944" y="321755"/>
            <a:ext cx="7476056" cy="706945"/>
          </a:xfrm>
          <a:prstGeom prst="rect">
            <a:avLst/>
          </a:prstGeom>
        </p:spPr>
        <p:txBody>
          <a:bodyPr lIns="0" tIns="0" rIns="0" bIns="0" rtlCol="0" anchor="t">
            <a:spAutoFit/>
          </a:bodyPr>
          <a:lstStyle/>
          <a:p>
            <a:pPr>
              <a:lnSpc>
                <a:spcPts val="5794"/>
              </a:lnSpc>
            </a:pPr>
            <a:r>
              <a:rPr lang="en-US" sz="4138">
                <a:solidFill>
                  <a:srgbClr val="FFFFFF"/>
                </a:solidFill>
                <a:latin typeface="Roboto Bold"/>
              </a:rPr>
              <a:t>Bazı kimlik yönetim sistemleri</a:t>
            </a:r>
          </a:p>
        </p:txBody>
      </p:sp>
      <p:sp>
        <p:nvSpPr>
          <p:cNvPr id="11" name="TextBox 11"/>
          <p:cNvSpPr txBox="1"/>
          <p:nvPr/>
        </p:nvSpPr>
        <p:spPr>
          <a:xfrm>
            <a:off x="10811944" y="1026186"/>
            <a:ext cx="7476056" cy="6046082"/>
          </a:xfrm>
          <a:prstGeom prst="rect">
            <a:avLst/>
          </a:prstGeom>
        </p:spPr>
        <p:txBody>
          <a:bodyPr lIns="0" tIns="0" rIns="0" bIns="0" rtlCol="0" anchor="t">
            <a:spAutoFit/>
          </a:bodyPr>
          <a:lstStyle/>
          <a:p>
            <a:pPr algn="ctr">
              <a:lnSpc>
                <a:spcPts val="4848"/>
              </a:lnSpc>
            </a:pPr>
            <a:r>
              <a:rPr lang="en-US" sz="2400">
                <a:solidFill>
                  <a:srgbClr val="000000"/>
                </a:solidFill>
                <a:latin typeface="Roboto Bold"/>
              </a:rPr>
              <a:t>1)Şifre</a:t>
            </a:r>
          </a:p>
          <a:p>
            <a:pPr algn="ctr">
              <a:lnSpc>
                <a:spcPts val="4848"/>
              </a:lnSpc>
            </a:pPr>
            <a:r>
              <a:rPr lang="en-US" sz="2400">
                <a:solidFill>
                  <a:srgbClr val="000000"/>
                </a:solidFill>
                <a:latin typeface="Roboto Bold"/>
              </a:rPr>
              <a:t>2)Pin kodu </a:t>
            </a:r>
          </a:p>
          <a:p>
            <a:pPr algn="ctr">
              <a:lnSpc>
                <a:spcPts val="4848"/>
              </a:lnSpc>
            </a:pPr>
            <a:r>
              <a:rPr lang="en-US" sz="2400">
                <a:solidFill>
                  <a:srgbClr val="000000"/>
                </a:solidFill>
                <a:latin typeface="Roboto Bold"/>
              </a:rPr>
              <a:t>3)Fiziksel kart </a:t>
            </a:r>
          </a:p>
          <a:p>
            <a:pPr algn="ctr">
              <a:lnSpc>
                <a:spcPts val="4848"/>
              </a:lnSpc>
            </a:pPr>
            <a:r>
              <a:rPr lang="en-US" sz="2400">
                <a:solidFill>
                  <a:srgbClr val="000000"/>
                </a:solidFill>
                <a:latin typeface="Roboto Bold"/>
              </a:rPr>
              <a:t>4)Anahtar</a:t>
            </a:r>
          </a:p>
          <a:p>
            <a:pPr algn="ctr">
              <a:lnSpc>
                <a:spcPts val="4848"/>
              </a:lnSpc>
            </a:pPr>
            <a:r>
              <a:rPr lang="en-US" sz="2400">
                <a:solidFill>
                  <a:srgbClr val="000000"/>
                </a:solidFill>
                <a:latin typeface="Roboto Bold"/>
              </a:rPr>
              <a:t>5)Akıllı kart </a:t>
            </a:r>
          </a:p>
          <a:p>
            <a:pPr algn="ctr">
              <a:lnSpc>
                <a:spcPts val="4848"/>
              </a:lnSpc>
            </a:pPr>
            <a:r>
              <a:rPr lang="en-US" sz="2400">
                <a:solidFill>
                  <a:srgbClr val="000000"/>
                </a:solidFill>
                <a:latin typeface="Roboto Bold"/>
              </a:rPr>
              <a:t>6)Parmak izi </a:t>
            </a:r>
          </a:p>
          <a:p>
            <a:pPr algn="ctr">
              <a:lnSpc>
                <a:spcPts val="4848"/>
              </a:lnSpc>
            </a:pPr>
            <a:r>
              <a:rPr lang="en-US" sz="2400">
                <a:solidFill>
                  <a:srgbClr val="000000"/>
                </a:solidFill>
                <a:latin typeface="Roboto Bold"/>
              </a:rPr>
              <a:t>7)Retina </a:t>
            </a:r>
          </a:p>
          <a:p>
            <a:pPr algn="ctr">
              <a:lnSpc>
                <a:spcPts val="4848"/>
              </a:lnSpc>
            </a:pPr>
            <a:r>
              <a:rPr lang="en-US" sz="2400">
                <a:solidFill>
                  <a:srgbClr val="000000"/>
                </a:solidFill>
                <a:latin typeface="Roboto Bold"/>
              </a:rPr>
              <a:t>8)Yüz okuma </a:t>
            </a:r>
          </a:p>
          <a:p>
            <a:pPr algn="ctr">
              <a:lnSpc>
                <a:spcPts val="4848"/>
              </a:lnSpc>
            </a:pPr>
            <a:r>
              <a:rPr lang="en-US" sz="2400">
                <a:solidFill>
                  <a:srgbClr val="000000"/>
                </a:solidFill>
                <a:latin typeface="Roboto Bold"/>
              </a:rPr>
              <a:t>9)Ses algılama </a:t>
            </a:r>
          </a:p>
          <a:p>
            <a:pPr algn="ctr">
              <a:lnSpc>
                <a:spcPts val="4848"/>
              </a:lnSpc>
            </a:pPr>
            <a:r>
              <a:rPr lang="en-US" sz="2400">
                <a:solidFill>
                  <a:srgbClr val="000000"/>
                </a:solidFill>
                <a:latin typeface="Roboto Bold"/>
              </a:rPr>
              <a:t>10)El yazısı tanıma</a:t>
            </a:r>
          </a:p>
        </p:txBody>
      </p:sp>
      <p:sp>
        <p:nvSpPr>
          <p:cNvPr id="12" name="TextBox 12"/>
          <p:cNvSpPr txBox="1"/>
          <p:nvPr/>
        </p:nvSpPr>
        <p:spPr>
          <a:xfrm>
            <a:off x="1028700" y="4605420"/>
            <a:ext cx="7476056" cy="704500"/>
          </a:xfrm>
          <a:prstGeom prst="rect">
            <a:avLst/>
          </a:prstGeom>
        </p:spPr>
        <p:txBody>
          <a:bodyPr lIns="0" tIns="0" rIns="0" bIns="0" rtlCol="0" anchor="t">
            <a:spAutoFit/>
          </a:bodyPr>
          <a:lstStyle/>
          <a:p>
            <a:pPr>
              <a:lnSpc>
                <a:spcPts val="5794"/>
              </a:lnSpc>
            </a:pPr>
            <a:r>
              <a:rPr lang="en-US" sz="4138">
                <a:solidFill>
                  <a:srgbClr val="FFBF00"/>
                </a:solidFill>
                <a:latin typeface="Roboto Bold"/>
              </a:rPr>
              <a:t>Risk Seviyeleri</a:t>
            </a:r>
          </a:p>
        </p:txBody>
      </p:sp>
      <p:sp>
        <p:nvSpPr>
          <p:cNvPr id="13" name="TextBox 13"/>
          <p:cNvSpPr txBox="1"/>
          <p:nvPr/>
        </p:nvSpPr>
        <p:spPr>
          <a:xfrm>
            <a:off x="1028700" y="5436267"/>
            <a:ext cx="7476056" cy="2091688"/>
          </a:xfrm>
          <a:prstGeom prst="rect">
            <a:avLst/>
          </a:prstGeom>
        </p:spPr>
        <p:txBody>
          <a:bodyPr lIns="0" tIns="0" rIns="0" bIns="0" rtlCol="0" anchor="t">
            <a:spAutoFit/>
          </a:bodyPr>
          <a:lstStyle/>
          <a:p>
            <a:pPr>
              <a:lnSpc>
                <a:spcPts val="3360"/>
              </a:lnSpc>
            </a:pPr>
            <a:r>
              <a:rPr lang="en-US" sz="2400">
                <a:solidFill>
                  <a:srgbClr val="EEF1F1"/>
                </a:solidFill>
                <a:latin typeface="Roboto Bold"/>
              </a:rPr>
              <a:t>Level 1 : Örn : Zoom</a:t>
            </a:r>
          </a:p>
          <a:p>
            <a:pPr>
              <a:lnSpc>
                <a:spcPts val="3360"/>
              </a:lnSpc>
            </a:pPr>
            <a:r>
              <a:rPr lang="en-US" sz="2400">
                <a:solidFill>
                  <a:srgbClr val="EEF1F1"/>
                </a:solidFill>
                <a:latin typeface="Roboto Bold"/>
              </a:rPr>
              <a:t>Level 2 : Örn : Zoom (Guest,private)</a:t>
            </a:r>
          </a:p>
          <a:p>
            <a:pPr>
              <a:lnSpc>
                <a:spcPts val="3360"/>
              </a:lnSpc>
            </a:pPr>
            <a:r>
              <a:rPr lang="en-US" sz="2400">
                <a:solidFill>
                  <a:srgbClr val="EEF1F1"/>
                </a:solidFill>
                <a:latin typeface="Roboto Bold"/>
              </a:rPr>
              <a:t>Level 3 : Örn : Patent uygulaması</a:t>
            </a:r>
          </a:p>
          <a:p>
            <a:pPr>
              <a:lnSpc>
                <a:spcPts val="3360"/>
              </a:lnSpc>
            </a:pPr>
            <a:r>
              <a:rPr lang="en-US" sz="2400">
                <a:solidFill>
                  <a:srgbClr val="EEF1F1"/>
                </a:solidFill>
                <a:latin typeface="Roboto Bold"/>
              </a:rPr>
              <a:t>Level 4 : Örn : Kriminal kayıtlar</a:t>
            </a:r>
          </a:p>
          <a:p>
            <a:pPr>
              <a:lnSpc>
                <a:spcPts val="3360"/>
              </a:lnSpc>
              <a:spcBef>
                <a:spcPct val="0"/>
              </a:spcBef>
            </a:pPr>
            <a:endParaRPr lang="en-US" sz="2400">
              <a:solidFill>
                <a:srgbClr val="EEF1F1"/>
              </a:solidFill>
              <a:latin typeface="Roboto Bold"/>
            </a:endParaRPr>
          </a:p>
        </p:txBody>
      </p:sp>
      <p:sp>
        <p:nvSpPr>
          <p:cNvPr id="14" name="TextBox 14"/>
          <p:cNvSpPr txBox="1"/>
          <p:nvPr/>
        </p:nvSpPr>
        <p:spPr>
          <a:xfrm>
            <a:off x="917752" y="7276082"/>
            <a:ext cx="7476056" cy="704500"/>
          </a:xfrm>
          <a:prstGeom prst="rect">
            <a:avLst/>
          </a:prstGeom>
        </p:spPr>
        <p:txBody>
          <a:bodyPr lIns="0" tIns="0" rIns="0" bIns="0" rtlCol="0" anchor="t">
            <a:spAutoFit/>
          </a:bodyPr>
          <a:lstStyle/>
          <a:p>
            <a:pPr>
              <a:lnSpc>
                <a:spcPts val="5794"/>
              </a:lnSpc>
            </a:pPr>
            <a:r>
              <a:rPr lang="en-US" sz="4138">
                <a:solidFill>
                  <a:srgbClr val="FFBF00"/>
                </a:solidFill>
                <a:latin typeface="Roboto Bold"/>
              </a:rPr>
              <a:t>Potansiyel Etki</a:t>
            </a:r>
          </a:p>
        </p:txBody>
      </p:sp>
      <p:sp>
        <p:nvSpPr>
          <p:cNvPr id="15" name="TextBox 15"/>
          <p:cNvSpPr txBox="1"/>
          <p:nvPr/>
        </p:nvSpPr>
        <p:spPr>
          <a:xfrm>
            <a:off x="917752" y="8104407"/>
            <a:ext cx="7476056" cy="1253488"/>
          </a:xfrm>
          <a:prstGeom prst="rect">
            <a:avLst/>
          </a:prstGeom>
        </p:spPr>
        <p:txBody>
          <a:bodyPr lIns="0" tIns="0" rIns="0" bIns="0" rtlCol="0" anchor="t">
            <a:spAutoFit/>
          </a:bodyPr>
          <a:lstStyle/>
          <a:p>
            <a:pPr>
              <a:lnSpc>
                <a:spcPts val="3360"/>
              </a:lnSpc>
            </a:pPr>
            <a:r>
              <a:rPr lang="en-US" sz="2400">
                <a:solidFill>
                  <a:srgbClr val="EEF1F1"/>
                </a:solidFill>
                <a:latin typeface="Roboto Bold"/>
              </a:rPr>
              <a:t>Düşük : Maddi ve manevi zararlar</a:t>
            </a:r>
          </a:p>
          <a:p>
            <a:pPr>
              <a:lnSpc>
                <a:spcPts val="3360"/>
              </a:lnSpc>
            </a:pPr>
            <a:r>
              <a:rPr lang="en-US" sz="2400">
                <a:solidFill>
                  <a:srgbClr val="EEF1F1"/>
                </a:solidFill>
                <a:latin typeface="Roboto Bold"/>
              </a:rPr>
              <a:t>Orta : Maddi ve manevi zararlar dışında tehdit, fidye</a:t>
            </a:r>
          </a:p>
          <a:p>
            <a:pPr>
              <a:lnSpc>
                <a:spcPts val="3360"/>
              </a:lnSpc>
              <a:spcBef>
                <a:spcPct val="0"/>
              </a:spcBef>
            </a:pPr>
            <a:r>
              <a:rPr lang="en-US" sz="2400">
                <a:solidFill>
                  <a:srgbClr val="EEF1F1"/>
                </a:solidFill>
                <a:latin typeface="Roboto Bold"/>
              </a:rPr>
              <a:t>Yüksek : Ciddi zararlar, organizasyonu durdurma</a:t>
            </a:r>
          </a:p>
        </p:txBody>
      </p:sp>
      <p:sp>
        <p:nvSpPr>
          <p:cNvPr id="16" name="TextBox 16"/>
          <p:cNvSpPr txBox="1"/>
          <p:nvPr/>
        </p:nvSpPr>
        <p:spPr>
          <a:xfrm>
            <a:off x="16678480" y="9771198"/>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533293" cy="10287000"/>
            <a:chOff x="0" y="0"/>
            <a:chExt cx="2774201" cy="2709333"/>
          </a:xfrm>
        </p:grpSpPr>
        <p:sp>
          <p:nvSpPr>
            <p:cNvPr id="3" name="Freeform 3"/>
            <p:cNvSpPr/>
            <p:nvPr/>
          </p:nvSpPr>
          <p:spPr>
            <a:xfrm>
              <a:off x="0" y="0"/>
              <a:ext cx="2774200" cy="2709333"/>
            </a:xfrm>
            <a:custGeom>
              <a:avLst/>
              <a:gdLst/>
              <a:ahLst/>
              <a:cxnLst/>
              <a:rect l="l" t="t" r="r" b="b"/>
              <a:pathLst>
                <a:path w="2774200" h="2709333">
                  <a:moveTo>
                    <a:pt x="0" y="0"/>
                  </a:moveTo>
                  <a:lnTo>
                    <a:pt x="2774200" y="0"/>
                  </a:lnTo>
                  <a:lnTo>
                    <a:pt x="2774200" y="2709333"/>
                  </a:lnTo>
                  <a:lnTo>
                    <a:pt x="0" y="2709333"/>
                  </a:lnTo>
                  <a:close/>
                </a:path>
              </a:pathLst>
            </a:custGeom>
            <a:solidFill>
              <a:srgbClr val="0C0E4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0533293" cy="10287000"/>
          </a:xfrm>
          <a:custGeom>
            <a:avLst/>
            <a:gdLst/>
            <a:ahLst/>
            <a:cxnLst/>
            <a:rect l="l" t="t" r="r" b="b"/>
            <a:pathLst>
              <a:path w="10533293" h="10287000">
                <a:moveTo>
                  <a:pt x="0" y="0"/>
                </a:moveTo>
                <a:lnTo>
                  <a:pt x="10533293" y="0"/>
                </a:lnTo>
                <a:lnTo>
                  <a:pt x="10533293" y="10287000"/>
                </a:lnTo>
                <a:lnTo>
                  <a:pt x="0" y="10287000"/>
                </a:lnTo>
                <a:lnTo>
                  <a:pt x="0" y="0"/>
                </a:lnTo>
                <a:close/>
              </a:path>
            </a:pathLst>
          </a:custGeom>
          <a:blipFill>
            <a:blip r:embed="rId2">
              <a:alphaModFix amt="40000"/>
            </a:blip>
            <a:stretch>
              <a:fillRect t="-6315" r="-73620" b="-12128"/>
            </a:stretch>
          </a:blipFill>
        </p:spPr>
      </p:sp>
      <p:grpSp>
        <p:nvGrpSpPr>
          <p:cNvPr id="6" name="Group 6"/>
          <p:cNvGrpSpPr/>
          <p:nvPr/>
        </p:nvGrpSpPr>
        <p:grpSpPr>
          <a:xfrm>
            <a:off x="10533293" y="0"/>
            <a:ext cx="7754707" cy="10287000"/>
            <a:chOff x="0" y="0"/>
            <a:chExt cx="2042392" cy="2709333"/>
          </a:xfrm>
        </p:grpSpPr>
        <p:sp>
          <p:nvSpPr>
            <p:cNvPr id="7" name="Freeform 7"/>
            <p:cNvSpPr/>
            <p:nvPr/>
          </p:nvSpPr>
          <p:spPr>
            <a:xfrm>
              <a:off x="0" y="0"/>
              <a:ext cx="2042392" cy="2709333"/>
            </a:xfrm>
            <a:custGeom>
              <a:avLst/>
              <a:gdLst/>
              <a:ahLst/>
              <a:cxnLst/>
              <a:rect l="l" t="t" r="r" b="b"/>
              <a:pathLst>
                <a:path w="2042392" h="2709333">
                  <a:moveTo>
                    <a:pt x="0" y="0"/>
                  </a:moveTo>
                  <a:lnTo>
                    <a:pt x="2042392" y="0"/>
                  </a:lnTo>
                  <a:lnTo>
                    <a:pt x="2042392" y="2709333"/>
                  </a:lnTo>
                  <a:lnTo>
                    <a:pt x="0" y="2709333"/>
                  </a:lnTo>
                  <a:close/>
                </a:path>
              </a:pathLst>
            </a:custGeom>
            <a:solidFill>
              <a:srgbClr val="FFBF00"/>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rot="5400000">
            <a:off x="5413605" y="5119687"/>
            <a:ext cx="10287000" cy="0"/>
          </a:xfrm>
          <a:prstGeom prst="line">
            <a:avLst/>
          </a:prstGeom>
          <a:ln w="47625" cap="flat">
            <a:solidFill>
              <a:srgbClr val="FFFFFF"/>
            </a:solidFill>
            <a:prstDash val="solid"/>
            <a:headEnd type="none" w="sm" len="sm"/>
            <a:tailEnd type="none" w="sm" len="sm"/>
          </a:ln>
        </p:spPr>
      </p:sp>
      <p:sp>
        <p:nvSpPr>
          <p:cNvPr id="10" name="TextBox 10"/>
          <p:cNvSpPr txBox="1"/>
          <p:nvPr/>
        </p:nvSpPr>
        <p:spPr>
          <a:xfrm>
            <a:off x="10811944" y="321755"/>
            <a:ext cx="7476056" cy="706945"/>
          </a:xfrm>
          <a:prstGeom prst="rect">
            <a:avLst/>
          </a:prstGeom>
        </p:spPr>
        <p:txBody>
          <a:bodyPr lIns="0" tIns="0" rIns="0" bIns="0" rtlCol="0" anchor="t">
            <a:spAutoFit/>
          </a:bodyPr>
          <a:lstStyle/>
          <a:p>
            <a:pPr>
              <a:lnSpc>
                <a:spcPts val="5794"/>
              </a:lnSpc>
            </a:pPr>
            <a:r>
              <a:rPr lang="en-US" sz="4138">
                <a:solidFill>
                  <a:srgbClr val="FFFFFF"/>
                </a:solidFill>
                <a:latin typeface="Roboto Bold"/>
              </a:rPr>
              <a:t>Şifre Zafiyetleri</a:t>
            </a:r>
          </a:p>
        </p:txBody>
      </p:sp>
      <p:sp>
        <p:nvSpPr>
          <p:cNvPr id="11" name="TextBox 11"/>
          <p:cNvSpPr txBox="1"/>
          <p:nvPr/>
        </p:nvSpPr>
        <p:spPr>
          <a:xfrm>
            <a:off x="10811944" y="1026186"/>
            <a:ext cx="7476056" cy="5436482"/>
          </a:xfrm>
          <a:prstGeom prst="rect">
            <a:avLst/>
          </a:prstGeom>
        </p:spPr>
        <p:txBody>
          <a:bodyPr lIns="0" tIns="0" rIns="0" bIns="0" rtlCol="0" anchor="t">
            <a:spAutoFit/>
          </a:bodyPr>
          <a:lstStyle/>
          <a:p>
            <a:pPr>
              <a:lnSpc>
                <a:spcPts val="4848"/>
              </a:lnSpc>
            </a:pPr>
            <a:r>
              <a:rPr lang="en-US" sz="2400">
                <a:solidFill>
                  <a:srgbClr val="000000"/>
                </a:solidFill>
                <a:latin typeface="Roboto Bold"/>
              </a:rPr>
              <a:t>Çevrimdışı sözlük saldırısı </a:t>
            </a:r>
          </a:p>
          <a:p>
            <a:pPr>
              <a:lnSpc>
                <a:spcPts val="4848"/>
              </a:lnSpc>
            </a:pPr>
            <a:r>
              <a:rPr lang="en-US" sz="2400">
                <a:solidFill>
                  <a:srgbClr val="000000"/>
                </a:solidFill>
                <a:latin typeface="Roboto Bold"/>
              </a:rPr>
              <a:t>Özel hesap saldırısı </a:t>
            </a:r>
          </a:p>
          <a:p>
            <a:pPr>
              <a:lnSpc>
                <a:spcPts val="4848"/>
              </a:lnSpc>
            </a:pPr>
            <a:r>
              <a:rPr lang="en-US" sz="2400">
                <a:solidFill>
                  <a:srgbClr val="000000"/>
                </a:solidFill>
                <a:latin typeface="Roboto Bold"/>
              </a:rPr>
              <a:t>Popüler şifre saldırısı</a:t>
            </a:r>
          </a:p>
          <a:p>
            <a:pPr>
              <a:lnSpc>
                <a:spcPts val="4848"/>
              </a:lnSpc>
            </a:pPr>
            <a:r>
              <a:rPr lang="en-US" sz="2400">
                <a:solidFill>
                  <a:srgbClr val="000000"/>
                </a:solidFill>
                <a:latin typeface="Roboto Bold"/>
              </a:rPr>
              <a:t>Bir kullanıcıya karşı şifre tahminleme</a:t>
            </a:r>
          </a:p>
          <a:p>
            <a:pPr>
              <a:lnSpc>
                <a:spcPts val="4848"/>
              </a:lnSpc>
            </a:pPr>
            <a:r>
              <a:rPr lang="en-US" sz="2400">
                <a:solidFill>
                  <a:srgbClr val="000000"/>
                </a:solidFill>
                <a:latin typeface="Roboto Bold"/>
              </a:rPr>
              <a:t>İş istasyonunu ele geçirme(Workstation hijacking) </a:t>
            </a:r>
          </a:p>
          <a:p>
            <a:pPr>
              <a:lnSpc>
                <a:spcPts val="4848"/>
              </a:lnSpc>
            </a:pPr>
            <a:r>
              <a:rPr lang="en-US" sz="2400">
                <a:solidFill>
                  <a:srgbClr val="000000"/>
                </a:solidFill>
                <a:latin typeface="Roboto Bold"/>
              </a:rPr>
              <a:t>Kullanıcı hatalarından yararlanma (Exploiting)</a:t>
            </a:r>
          </a:p>
          <a:p>
            <a:pPr>
              <a:lnSpc>
                <a:spcPts val="4848"/>
              </a:lnSpc>
            </a:pPr>
            <a:r>
              <a:rPr lang="en-US" sz="2400">
                <a:solidFill>
                  <a:srgbClr val="000000"/>
                </a:solidFill>
                <a:latin typeface="Roboto Bold"/>
              </a:rPr>
              <a:t>Benzer şifrelerden yararlanma</a:t>
            </a:r>
          </a:p>
          <a:p>
            <a:pPr>
              <a:lnSpc>
                <a:spcPts val="4848"/>
              </a:lnSpc>
            </a:pPr>
            <a:r>
              <a:rPr lang="en-US" sz="2400">
                <a:solidFill>
                  <a:srgbClr val="000000"/>
                </a:solidFill>
                <a:latin typeface="Roboto Bold"/>
              </a:rPr>
              <a:t>Elektronik monitörleme </a:t>
            </a:r>
          </a:p>
          <a:p>
            <a:pPr>
              <a:lnSpc>
                <a:spcPts val="4848"/>
              </a:lnSpc>
            </a:pPr>
            <a:endParaRPr lang="en-US" sz="2400">
              <a:solidFill>
                <a:srgbClr val="000000"/>
              </a:solidFill>
              <a:latin typeface="Roboto Bold"/>
            </a:endParaRPr>
          </a:p>
        </p:txBody>
      </p:sp>
      <p:sp>
        <p:nvSpPr>
          <p:cNvPr id="12" name="TextBox 12"/>
          <p:cNvSpPr txBox="1"/>
          <p:nvPr/>
        </p:nvSpPr>
        <p:spPr>
          <a:xfrm>
            <a:off x="1028700" y="4605420"/>
            <a:ext cx="7476056" cy="704500"/>
          </a:xfrm>
          <a:prstGeom prst="rect">
            <a:avLst/>
          </a:prstGeom>
        </p:spPr>
        <p:txBody>
          <a:bodyPr lIns="0" tIns="0" rIns="0" bIns="0" rtlCol="0" anchor="t">
            <a:spAutoFit/>
          </a:bodyPr>
          <a:lstStyle/>
          <a:p>
            <a:pPr>
              <a:lnSpc>
                <a:spcPts val="5794"/>
              </a:lnSpc>
            </a:pPr>
            <a:r>
              <a:rPr lang="en-US" sz="4138">
                <a:solidFill>
                  <a:srgbClr val="FFBF00"/>
                </a:solidFill>
                <a:latin typeface="Roboto Bold"/>
              </a:rPr>
              <a:t>Şifreli parolaların kullanımı</a:t>
            </a:r>
          </a:p>
        </p:txBody>
      </p:sp>
      <p:sp>
        <p:nvSpPr>
          <p:cNvPr id="13" name="TextBox 13"/>
          <p:cNvSpPr txBox="1"/>
          <p:nvPr/>
        </p:nvSpPr>
        <p:spPr>
          <a:xfrm>
            <a:off x="1028700" y="5436267"/>
            <a:ext cx="7476056" cy="1253488"/>
          </a:xfrm>
          <a:prstGeom prst="rect">
            <a:avLst/>
          </a:prstGeom>
        </p:spPr>
        <p:txBody>
          <a:bodyPr lIns="0" tIns="0" rIns="0" bIns="0" rtlCol="0" anchor="t">
            <a:spAutoFit/>
          </a:bodyPr>
          <a:lstStyle/>
          <a:p>
            <a:pPr>
              <a:lnSpc>
                <a:spcPts val="3360"/>
              </a:lnSpc>
              <a:spcBef>
                <a:spcPct val="0"/>
              </a:spcBef>
            </a:pPr>
            <a:r>
              <a:rPr lang="en-US" sz="2400">
                <a:solidFill>
                  <a:srgbClr val="EEF1F1"/>
                </a:solidFill>
                <a:latin typeface="Roboto Bold"/>
              </a:rPr>
              <a:t>MD5 teknolojisi ile kriptoloji 1000 iterasyonlu işleme sahiptir ve daha güvenli hale getirilmiştir ve daha yavaş işleyen bir prosestir.</a:t>
            </a:r>
          </a:p>
        </p:txBody>
      </p:sp>
      <p:sp>
        <p:nvSpPr>
          <p:cNvPr id="14" name="TextBox 14"/>
          <p:cNvSpPr txBox="1"/>
          <p:nvPr/>
        </p:nvSpPr>
        <p:spPr>
          <a:xfrm>
            <a:off x="16534358" y="9723157"/>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533293" cy="10287000"/>
            <a:chOff x="0" y="0"/>
            <a:chExt cx="2774201" cy="2709333"/>
          </a:xfrm>
        </p:grpSpPr>
        <p:sp>
          <p:nvSpPr>
            <p:cNvPr id="3" name="Freeform 3"/>
            <p:cNvSpPr/>
            <p:nvPr/>
          </p:nvSpPr>
          <p:spPr>
            <a:xfrm>
              <a:off x="0" y="0"/>
              <a:ext cx="2774200" cy="2709333"/>
            </a:xfrm>
            <a:custGeom>
              <a:avLst/>
              <a:gdLst/>
              <a:ahLst/>
              <a:cxnLst/>
              <a:rect l="l" t="t" r="r" b="b"/>
              <a:pathLst>
                <a:path w="2774200" h="2709333">
                  <a:moveTo>
                    <a:pt x="0" y="0"/>
                  </a:moveTo>
                  <a:lnTo>
                    <a:pt x="2774200" y="0"/>
                  </a:lnTo>
                  <a:lnTo>
                    <a:pt x="2774200" y="2709333"/>
                  </a:lnTo>
                  <a:lnTo>
                    <a:pt x="0" y="2709333"/>
                  </a:lnTo>
                  <a:close/>
                </a:path>
              </a:pathLst>
            </a:custGeom>
            <a:solidFill>
              <a:srgbClr val="0C0E4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0533293" cy="10287000"/>
          </a:xfrm>
          <a:custGeom>
            <a:avLst/>
            <a:gdLst/>
            <a:ahLst/>
            <a:cxnLst/>
            <a:rect l="l" t="t" r="r" b="b"/>
            <a:pathLst>
              <a:path w="10533293" h="10287000">
                <a:moveTo>
                  <a:pt x="0" y="0"/>
                </a:moveTo>
                <a:lnTo>
                  <a:pt x="10533293" y="0"/>
                </a:lnTo>
                <a:lnTo>
                  <a:pt x="10533293" y="10287000"/>
                </a:lnTo>
                <a:lnTo>
                  <a:pt x="0" y="10287000"/>
                </a:lnTo>
                <a:lnTo>
                  <a:pt x="0" y="0"/>
                </a:lnTo>
                <a:close/>
              </a:path>
            </a:pathLst>
          </a:custGeom>
          <a:blipFill>
            <a:blip r:embed="rId2">
              <a:alphaModFix amt="40000"/>
            </a:blip>
            <a:stretch>
              <a:fillRect t="-6315" r="-73620" b="-12128"/>
            </a:stretch>
          </a:blipFill>
        </p:spPr>
      </p:sp>
      <p:grpSp>
        <p:nvGrpSpPr>
          <p:cNvPr id="6" name="Group 6"/>
          <p:cNvGrpSpPr/>
          <p:nvPr/>
        </p:nvGrpSpPr>
        <p:grpSpPr>
          <a:xfrm>
            <a:off x="10533293" y="0"/>
            <a:ext cx="7754707" cy="10287000"/>
            <a:chOff x="0" y="0"/>
            <a:chExt cx="2042392" cy="2709333"/>
          </a:xfrm>
        </p:grpSpPr>
        <p:sp>
          <p:nvSpPr>
            <p:cNvPr id="7" name="Freeform 7"/>
            <p:cNvSpPr/>
            <p:nvPr/>
          </p:nvSpPr>
          <p:spPr>
            <a:xfrm>
              <a:off x="0" y="0"/>
              <a:ext cx="2042392" cy="2709333"/>
            </a:xfrm>
            <a:custGeom>
              <a:avLst/>
              <a:gdLst/>
              <a:ahLst/>
              <a:cxnLst/>
              <a:rect l="l" t="t" r="r" b="b"/>
              <a:pathLst>
                <a:path w="2042392" h="2709333">
                  <a:moveTo>
                    <a:pt x="0" y="0"/>
                  </a:moveTo>
                  <a:lnTo>
                    <a:pt x="2042392" y="0"/>
                  </a:lnTo>
                  <a:lnTo>
                    <a:pt x="2042392" y="2709333"/>
                  </a:lnTo>
                  <a:lnTo>
                    <a:pt x="0" y="2709333"/>
                  </a:lnTo>
                  <a:close/>
                </a:path>
              </a:pathLst>
            </a:custGeom>
            <a:solidFill>
              <a:srgbClr val="FFBF00"/>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rot="5400000">
            <a:off x="5413605" y="5119687"/>
            <a:ext cx="10287000" cy="0"/>
          </a:xfrm>
          <a:prstGeom prst="line">
            <a:avLst/>
          </a:prstGeom>
          <a:ln w="47625" cap="flat">
            <a:solidFill>
              <a:srgbClr val="FFFFFF"/>
            </a:solidFill>
            <a:prstDash val="solid"/>
            <a:headEnd type="none" w="sm" len="sm"/>
            <a:tailEnd type="none" w="sm" len="sm"/>
          </a:ln>
        </p:spPr>
      </p:sp>
      <p:sp>
        <p:nvSpPr>
          <p:cNvPr id="10" name="Freeform 10"/>
          <p:cNvSpPr/>
          <p:nvPr/>
        </p:nvSpPr>
        <p:spPr>
          <a:xfrm>
            <a:off x="10580918" y="4812733"/>
            <a:ext cx="7707082" cy="5474267"/>
          </a:xfrm>
          <a:custGeom>
            <a:avLst/>
            <a:gdLst/>
            <a:ahLst/>
            <a:cxnLst/>
            <a:rect l="l" t="t" r="r" b="b"/>
            <a:pathLst>
              <a:path w="7707082" h="5474267">
                <a:moveTo>
                  <a:pt x="0" y="0"/>
                </a:moveTo>
                <a:lnTo>
                  <a:pt x="7707082" y="0"/>
                </a:lnTo>
                <a:lnTo>
                  <a:pt x="7707082" y="5474267"/>
                </a:lnTo>
                <a:lnTo>
                  <a:pt x="0" y="5474267"/>
                </a:lnTo>
                <a:lnTo>
                  <a:pt x="0" y="0"/>
                </a:lnTo>
                <a:close/>
              </a:path>
            </a:pathLst>
          </a:custGeom>
          <a:blipFill>
            <a:blip r:embed="rId3"/>
            <a:stretch>
              <a:fillRect t="-1854" b="-1854"/>
            </a:stretch>
          </a:blipFill>
        </p:spPr>
      </p:sp>
      <p:sp>
        <p:nvSpPr>
          <p:cNvPr id="11" name="TextBox 11"/>
          <p:cNvSpPr txBox="1"/>
          <p:nvPr/>
        </p:nvSpPr>
        <p:spPr>
          <a:xfrm>
            <a:off x="10811944" y="321755"/>
            <a:ext cx="7476056" cy="706945"/>
          </a:xfrm>
          <a:prstGeom prst="rect">
            <a:avLst/>
          </a:prstGeom>
        </p:spPr>
        <p:txBody>
          <a:bodyPr lIns="0" tIns="0" rIns="0" bIns="0" rtlCol="0" anchor="t">
            <a:spAutoFit/>
          </a:bodyPr>
          <a:lstStyle/>
          <a:p>
            <a:pPr>
              <a:lnSpc>
                <a:spcPts val="5794"/>
              </a:lnSpc>
            </a:pPr>
            <a:r>
              <a:rPr lang="en-US" sz="4138">
                <a:solidFill>
                  <a:srgbClr val="FFFFFF"/>
                </a:solidFill>
                <a:latin typeface="Roboto Bold"/>
              </a:rPr>
              <a:t>Modern Yaklaşımlar</a:t>
            </a:r>
          </a:p>
        </p:txBody>
      </p:sp>
      <p:sp>
        <p:nvSpPr>
          <p:cNvPr id="12" name="TextBox 12"/>
          <p:cNvSpPr txBox="1"/>
          <p:nvPr/>
        </p:nvSpPr>
        <p:spPr>
          <a:xfrm>
            <a:off x="1028700" y="638350"/>
            <a:ext cx="7476056" cy="704500"/>
          </a:xfrm>
          <a:prstGeom prst="rect">
            <a:avLst/>
          </a:prstGeom>
        </p:spPr>
        <p:txBody>
          <a:bodyPr lIns="0" tIns="0" rIns="0" bIns="0" rtlCol="0" anchor="t">
            <a:spAutoFit/>
          </a:bodyPr>
          <a:lstStyle/>
          <a:p>
            <a:pPr>
              <a:lnSpc>
                <a:spcPts val="5794"/>
              </a:lnSpc>
            </a:pPr>
            <a:r>
              <a:rPr lang="en-US" sz="4138">
                <a:solidFill>
                  <a:srgbClr val="FFBF00"/>
                </a:solidFill>
                <a:latin typeface="Roboto Bold"/>
              </a:rPr>
              <a:t>Parola Seçim Stratejileri</a:t>
            </a:r>
          </a:p>
        </p:txBody>
      </p:sp>
      <p:sp>
        <p:nvSpPr>
          <p:cNvPr id="13" name="TextBox 13"/>
          <p:cNvSpPr txBox="1"/>
          <p:nvPr/>
        </p:nvSpPr>
        <p:spPr>
          <a:xfrm>
            <a:off x="1028700" y="1523083"/>
            <a:ext cx="7476056" cy="1672588"/>
          </a:xfrm>
          <a:prstGeom prst="rect">
            <a:avLst/>
          </a:prstGeom>
        </p:spPr>
        <p:txBody>
          <a:bodyPr lIns="0" tIns="0" rIns="0" bIns="0" rtlCol="0" anchor="t">
            <a:spAutoFit/>
          </a:bodyPr>
          <a:lstStyle/>
          <a:p>
            <a:pPr>
              <a:lnSpc>
                <a:spcPts val="3360"/>
              </a:lnSpc>
            </a:pPr>
            <a:r>
              <a:rPr lang="en-US" sz="2400">
                <a:solidFill>
                  <a:srgbClr val="EEF1F1"/>
                </a:solidFill>
                <a:latin typeface="Roboto"/>
              </a:rPr>
              <a:t>Kısıtlatmayan kullanıcıların benzer parola koyması</a:t>
            </a:r>
          </a:p>
          <a:p>
            <a:pPr>
              <a:lnSpc>
                <a:spcPts val="3360"/>
              </a:lnSpc>
            </a:pPr>
            <a:r>
              <a:rPr lang="en-US" sz="2400">
                <a:solidFill>
                  <a:srgbClr val="EEF1F1"/>
                </a:solidFill>
                <a:latin typeface="Roboto"/>
              </a:rPr>
              <a:t>Standart parolaların ezberleme zorluğu</a:t>
            </a:r>
          </a:p>
          <a:p>
            <a:pPr>
              <a:lnSpc>
                <a:spcPts val="3360"/>
              </a:lnSpc>
            </a:pPr>
            <a:endParaRPr lang="en-US" sz="2400">
              <a:solidFill>
                <a:srgbClr val="EEF1F1"/>
              </a:solidFill>
              <a:latin typeface="Roboto"/>
            </a:endParaRPr>
          </a:p>
          <a:p>
            <a:pPr>
              <a:lnSpc>
                <a:spcPts val="3360"/>
              </a:lnSpc>
              <a:spcBef>
                <a:spcPct val="0"/>
              </a:spcBef>
            </a:pPr>
            <a:endParaRPr lang="en-US" sz="2400">
              <a:solidFill>
                <a:srgbClr val="EEF1F1"/>
              </a:solidFill>
              <a:latin typeface="Roboto"/>
            </a:endParaRPr>
          </a:p>
        </p:txBody>
      </p:sp>
      <p:sp>
        <p:nvSpPr>
          <p:cNvPr id="14" name="TextBox 14"/>
          <p:cNvSpPr txBox="1"/>
          <p:nvPr/>
        </p:nvSpPr>
        <p:spPr>
          <a:xfrm>
            <a:off x="10794531" y="1187803"/>
            <a:ext cx="2309068" cy="737234"/>
          </a:xfrm>
          <a:prstGeom prst="rect">
            <a:avLst/>
          </a:prstGeom>
        </p:spPr>
        <p:txBody>
          <a:bodyPr lIns="0" tIns="0" rIns="0" bIns="0" rtlCol="0" anchor="t">
            <a:spAutoFit/>
          </a:bodyPr>
          <a:lstStyle/>
          <a:p>
            <a:pPr algn="ctr">
              <a:lnSpc>
                <a:spcPts val="2940"/>
              </a:lnSpc>
            </a:pPr>
            <a:r>
              <a:rPr lang="en-US" sz="2100">
                <a:solidFill>
                  <a:srgbClr val="9E392B"/>
                </a:solidFill>
                <a:latin typeface="Roboto Bold"/>
              </a:rPr>
              <a:t>Markovian Process</a:t>
            </a:r>
          </a:p>
          <a:p>
            <a:pPr algn="ctr">
              <a:lnSpc>
                <a:spcPts val="2940"/>
              </a:lnSpc>
              <a:spcBef>
                <a:spcPct val="0"/>
              </a:spcBef>
            </a:pPr>
            <a:r>
              <a:rPr lang="en-US" sz="2100">
                <a:solidFill>
                  <a:srgbClr val="9E392B"/>
                </a:solidFill>
                <a:latin typeface="Roboto Bold"/>
              </a:rPr>
              <a:t>Diğer Algoritmalar</a:t>
            </a:r>
          </a:p>
        </p:txBody>
      </p:sp>
      <p:sp>
        <p:nvSpPr>
          <p:cNvPr id="15" name="TextBox 15"/>
          <p:cNvSpPr txBox="1"/>
          <p:nvPr/>
        </p:nvSpPr>
        <p:spPr>
          <a:xfrm>
            <a:off x="1028700" y="2942497"/>
            <a:ext cx="7476056" cy="1437925"/>
          </a:xfrm>
          <a:prstGeom prst="rect">
            <a:avLst/>
          </a:prstGeom>
        </p:spPr>
        <p:txBody>
          <a:bodyPr lIns="0" tIns="0" rIns="0" bIns="0" rtlCol="0" anchor="t">
            <a:spAutoFit/>
          </a:bodyPr>
          <a:lstStyle/>
          <a:p>
            <a:pPr>
              <a:lnSpc>
                <a:spcPts val="5794"/>
              </a:lnSpc>
            </a:pPr>
            <a:r>
              <a:rPr lang="en-US" sz="4138">
                <a:solidFill>
                  <a:srgbClr val="FFBF00"/>
                </a:solidFill>
                <a:latin typeface="Roboto Bold"/>
              </a:rPr>
              <a:t>Kimlik Doğrulamada Kullanılan Token Türleri</a:t>
            </a:r>
          </a:p>
        </p:txBody>
      </p:sp>
      <p:sp>
        <p:nvSpPr>
          <p:cNvPr id="16" name="TextBox 16"/>
          <p:cNvSpPr txBox="1"/>
          <p:nvPr/>
        </p:nvSpPr>
        <p:spPr>
          <a:xfrm>
            <a:off x="1028700" y="4697731"/>
            <a:ext cx="7476056" cy="834388"/>
          </a:xfrm>
          <a:prstGeom prst="rect">
            <a:avLst/>
          </a:prstGeom>
        </p:spPr>
        <p:txBody>
          <a:bodyPr lIns="0" tIns="0" rIns="0" bIns="0" rtlCol="0" anchor="t">
            <a:spAutoFit/>
          </a:bodyPr>
          <a:lstStyle/>
          <a:p>
            <a:pPr>
              <a:lnSpc>
                <a:spcPts val="3360"/>
              </a:lnSpc>
            </a:pPr>
            <a:r>
              <a:rPr lang="en-US" sz="2400">
                <a:solidFill>
                  <a:srgbClr val="EEF1F1"/>
                </a:solidFill>
                <a:latin typeface="Roboto Bold"/>
              </a:rPr>
              <a:t>Elektronik kimlik kartları</a:t>
            </a:r>
          </a:p>
          <a:p>
            <a:pPr>
              <a:lnSpc>
                <a:spcPts val="3360"/>
              </a:lnSpc>
              <a:spcBef>
                <a:spcPct val="0"/>
              </a:spcBef>
            </a:pPr>
            <a:r>
              <a:rPr lang="en-US" sz="2400">
                <a:solidFill>
                  <a:srgbClr val="EEF1F1"/>
                </a:solidFill>
                <a:latin typeface="Roboto Bold"/>
              </a:rPr>
              <a:t>Biyotmetrik Kimlik Yönetimi</a:t>
            </a:r>
          </a:p>
        </p:txBody>
      </p:sp>
      <p:sp>
        <p:nvSpPr>
          <p:cNvPr id="17" name="TextBox 17"/>
          <p:cNvSpPr txBox="1"/>
          <p:nvPr/>
        </p:nvSpPr>
        <p:spPr>
          <a:xfrm>
            <a:off x="1028700" y="6196963"/>
            <a:ext cx="7476056" cy="704500"/>
          </a:xfrm>
          <a:prstGeom prst="rect">
            <a:avLst/>
          </a:prstGeom>
        </p:spPr>
        <p:txBody>
          <a:bodyPr lIns="0" tIns="0" rIns="0" bIns="0" rtlCol="0" anchor="t">
            <a:spAutoFit/>
          </a:bodyPr>
          <a:lstStyle/>
          <a:p>
            <a:pPr>
              <a:lnSpc>
                <a:spcPts val="5794"/>
              </a:lnSpc>
            </a:pPr>
            <a:r>
              <a:rPr lang="en-US" sz="4138">
                <a:solidFill>
                  <a:srgbClr val="FFBF00"/>
                </a:solidFill>
                <a:latin typeface="Roboto Bold"/>
              </a:rPr>
              <a:t>Güvenlik Sorunları</a:t>
            </a:r>
          </a:p>
        </p:txBody>
      </p:sp>
      <p:sp>
        <p:nvSpPr>
          <p:cNvPr id="18" name="TextBox 18"/>
          <p:cNvSpPr txBox="1"/>
          <p:nvPr/>
        </p:nvSpPr>
        <p:spPr>
          <a:xfrm>
            <a:off x="1028700" y="7196738"/>
            <a:ext cx="7476056" cy="2510788"/>
          </a:xfrm>
          <a:prstGeom prst="rect">
            <a:avLst/>
          </a:prstGeom>
        </p:spPr>
        <p:txBody>
          <a:bodyPr lIns="0" tIns="0" rIns="0" bIns="0" rtlCol="0" anchor="t">
            <a:spAutoFit/>
          </a:bodyPr>
          <a:lstStyle/>
          <a:p>
            <a:pPr>
              <a:lnSpc>
                <a:spcPts val="3360"/>
              </a:lnSpc>
            </a:pPr>
            <a:r>
              <a:rPr lang="en-US" sz="2400">
                <a:solidFill>
                  <a:srgbClr val="EEF1F1"/>
                </a:solidFill>
                <a:latin typeface="Roboto Bold"/>
              </a:rPr>
              <a:t>Host saldırıları</a:t>
            </a:r>
          </a:p>
          <a:p>
            <a:pPr>
              <a:lnSpc>
                <a:spcPts val="3360"/>
              </a:lnSpc>
            </a:pPr>
            <a:r>
              <a:rPr lang="en-US" sz="2400">
                <a:solidFill>
                  <a:srgbClr val="EEF1F1"/>
                </a:solidFill>
                <a:latin typeface="Roboto Bold"/>
              </a:rPr>
              <a:t>Dinleme(Eayesdropping) : Ör:Keylogger</a:t>
            </a:r>
          </a:p>
          <a:p>
            <a:pPr>
              <a:lnSpc>
                <a:spcPts val="3360"/>
              </a:lnSpc>
            </a:pPr>
            <a:r>
              <a:rPr lang="en-US" sz="2400">
                <a:solidFill>
                  <a:srgbClr val="EEF1F1"/>
                </a:solidFill>
                <a:latin typeface="Roboto Bold"/>
              </a:rPr>
              <a:t>Replay : Önceki saldırılarda başarılı olan şifreleri tekrar deneme</a:t>
            </a:r>
          </a:p>
          <a:p>
            <a:pPr>
              <a:lnSpc>
                <a:spcPts val="3360"/>
              </a:lnSpc>
            </a:pPr>
            <a:r>
              <a:rPr lang="en-US" sz="2400">
                <a:solidFill>
                  <a:srgbClr val="EEF1F1"/>
                </a:solidFill>
                <a:latin typeface="Roboto Bold"/>
              </a:rPr>
              <a:t>Trojan(Truva atı) : Parola dosyalarına erişim</a:t>
            </a:r>
          </a:p>
          <a:p>
            <a:pPr>
              <a:lnSpc>
                <a:spcPts val="3360"/>
              </a:lnSpc>
              <a:spcBef>
                <a:spcPct val="0"/>
              </a:spcBef>
            </a:pPr>
            <a:r>
              <a:rPr lang="en-US" sz="2400">
                <a:solidFill>
                  <a:srgbClr val="EEF1F1"/>
                </a:solidFill>
                <a:latin typeface="Roboto Bold"/>
              </a:rPr>
              <a:t>Hizmet dışı bırakma (Denial-of-Service)</a:t>
            </a:r>
          </a:p>
        </p:txBody>
      </p:sp>
      <p:sp>
        <p:nvSpPr>
          <p:cNvPr id="19" name="TextBox 19"/>
          <p:cNvSpPr txBox="1"/>
          <p:nvPr/>
        </p:nvSpPr>
        <p:spPr>
          <a:xfrm>
            <a:off x="10811944" y="2311752"/>
            <a:ext cx="7476056" cy="706945"/>
          </a:xfrm>
          <a:prstGeom prst="rect">
            <a:avLst/>
          </a:prstGeom>
        </p:spPr>
        <p:txBody>
          <a:bodyPr lIns="0" tIns="0" rIns="0" bIns="0" rtlCol="0" anchor="t">
            <a:spAutoFit/>
          </a:bodyPr>
          <a:lstStyle/>
          <a:p>
            <a:pPr>
              <a:lnSpc>
                <a:spcPts val="5794"/>
              </a:lnSpc>
            </a:pPr>
            <a:r>
              <a:rPr lang="en-US" sz="4138">
                <a:solidFill>
                  <a:srgbClr val="FFFFFF"/>
                </a:solidFill>
                <a:latin typeface="Roboto Bold"/>
              </a:rPr>
              <a:t>Hashing</a:t>
            </a:r>
          </a:p>
        </p:txBody>
      </p:sp>
      <p:sp>
        <p:nvSpPr>
          <p:cNvPr id="20" name="TextBox 20"/>
          <p:cNvSpPr txBox="1"/>
          <p:nvPr/>
        </p:nvSpPr>
        <p:spPr>
          <a:xfrm>
            <a:off x="10811944" y="3148046"/>
            <a:ext cx="2886670" cy="1480184"/>
          </a:xfrm>
          <a:prstGeom prst="rect">
            <a:avLst/>
          </a:prstGeom>
        </p:spPr>
        <p:txBody>
          <a:bodyPr lIns="0" tIns="0" rIns="0" bIns="0" rtlCol="0" anchor="t">
            <a:spAutoFit/>
          </a:bodyPr>
          <a:lstStyle/>
          <a:p>
            <a:pPr algn="just">
              <a:lnSpc>
                <a:spcPts val="2940"/>
              </a:lnSpc>
            </a:pPr>
            <a:r>
              <a:rPr lang="en-US" sz="2100">
                <a:solidFill>
                  <a:srgbClr val="9E392B"/>
                </a:solidFill>
                <a:latin typeface="Roboto Bold"/>
              </a:rPr>
              <a:t>Unique</a:t>
            </a:r>
          </a:p>
          <a:p>
            <a:pPr algn="just">
              <a:lnSpc>
                <a:spcPts val="2940"/>
              </a:lnSpc>
            </a:pPr>
            <a:r>
              <a:rPr lang="en-US" sz="2100">
                <a:solidFill>
                  <a:srgbClr val="9E392B"/>
                </a:solidFill>
                <a:latin typeface="Roboto Bold"/>
              </a:rPr>
              <a:t>Matematiksel fonksiyon</a:t>
            </a:r>
          </a:p>
          <a:p>
            <a:pPr algn="just">
              <a:lnSpc>
                <a:spcPts val="2940"/>
              </a:lnSpc>
            </a:pPr>
            <a:r>
              <a:rPr lang="en-US" sz="2100">
                <a:solidFill>
                  <a:srgbClr val="9E392B"/>
                </a:solidFill>
                <a:latin typeface="Roboto Bold"/>
              </a:rPr>
              <a:t>Hızlı veri erişim</a:t>
            </a:r>
          </a:p>
          <a:p>
            <a:pPr algn="just">
              <a:lnSpc>
                <a:spcPts val="2940"/>
              </a:lnSpc>
              <a:spcBef>
                <a:spcPct val="0"/>
              </a:spcBef>
            </a:pPr>
            <a:r>
              <a:rPr lang="en-US" sz="2100">
                <a:solidFill>
                  <a:srgbClr val="9E392B"/>
                </a:solidFill>
                <a:latin typeface="Roboto Bold"/>
              </a:rPr>
              <a:t>Artırılmış güvenlik</a:t>
            </a:r>
          </a:p>
        </p:txBody>
      </p:sp>
      <p:sp>
        <p:nvSpPr>
          <p:cNvPr id="21" name="TextBox 21"/>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533293" cy="10287000"/>
            <a:chOff x="0" y="0"/>
            <a:chExt cx="2774201" cy="2709333"/>
          </a:xfrm>
        </p:grpSpPr>
        <p:sp>
          <p:nvSpPr>
            <p:cNvPr id="3" name="Freeform 3"/>
            <p:cNvSpPr/>
            <p:nvPr/>
          </p:nvSpPr>
          <p:spPr>
            <a:xfrm>
              <a:off x="0" y="0"/>
              <a:ext cx="2774200" cy="2709333"/>
            </a:xfrm>
            <a:custGeom>
              <a:avLst/>
              <a:gdLst/>
              <a:ahLst/>
              <a:cxnLst/>
              <a:rect l="l" t="t" r="r" b="b"/>
              <a:pathLst>
                <a:path w="2774200" h="2709333">
                  <a:moveTo>
                    <a:pt x="0" y="0"/>
                  </a:moveTo>
                  <a:lnTo>
                    <a:pt x="2774200" y="0"/>
                  </a:lnTo>
                  <a:lnTo>
                    <a:pt x="2774200" y="2709333"/>
                  </a:lnTo>
                  <a:lnTo>
                    <a:pt x="0" y="2709333"/>
                  </a:lnTo>
                  <a:close/>
                </a:path>
              </a:pathLst>
            </a:custGeom>
            <a:solidFill>
              <a:srgbClr val="0C0E4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0533293" cy="10287000"/>
          </a:xfrm>
          <a:custGeom>
            <a:avLst/>
            <a:gdLst/>
            <a:ahLst/>
            <a:cxnLst/>
            <a:rect l="l" t="t" r="r" b="b"/>
            <a:pathLst>
              <a:path w="10533293" h="10287000">
                <a:moveTo>
                  <a:pt x="0" y="0"/>
                </a:moveTo>
                <a:lnTo>
                  <a:pt x="10533293" y="0"/>
                </a:lnTo>
                <a:lnTo>
                  <a:pt x="10533293" y="10287000"/>
                </a:lnTo>
                <a:lnTo>
                  <a:pt x="0" y="10287000"/>
                </a:lnTo>
                <a:lnTo>
                  <a:pt x="0" y="0"/>
                </a:lnTo>
                <a:close/>
              </a:path>
            </a:pathLst>
          </a:custGeom>
          <a:blipFill>
            <a:blip r:embed="rId2">
              <a:alphaModFix amt="40000"/>
            </a:blip>
            <a:stretch>
              <a:fillRect t="-6315" r="-73620" b="-12128"/>
            </a:stretch>
          </a:blipFill>
        </p:spPr>
      </p:sp>
      <p:grpSp>
        <p:nvGrpSpPr>
          <p:cNvPr id="6" name="Group 6"/>
          <p:cNvGrpSpPr/>
          <p:nvPr/>
        </p:nvGrpSpPr>
        <p:grpSpPr>
          <a:xfrm>
            <a:off x="10533293" y="0"/>
            <a:ext cx="7754707" cy="10287000"/>
            <a:chOff x="0" y="0"/>
            <a:chExt cx="2042392" cy="2709333"/>
          </a:xfrm>
        </p:grpSpPr>
        <p:sp>
          <p:nvSpPr>
            <p:cNvPr id="7" name="Freeform 7"/>
            <p:cNvSpPr/>
            <p:nvPr/>
          </p:nvSpPr>
          <p:spPr>
            <a:xfrm>
              <a:off x="0" y="0"/>
              <a:ext cx="2042392" cy="2709333"/>
            </a:xfrm>
            <a:custGeom>
              <a:avLst/>
              <a:gdLst/>
              <a:ahLst/>
              <a:cxnLst/>
              <a:rect l="l" t="t" r="r" b="b"/>
              <a:pathLst>
                <a:path w="2042392" h="2709333">
                  <a:moveTo>
                    <a:pt x="0" y="0"/>
                  </a:moveTo>
                  <a:lnTo>
                    <a:pt x="2042392" y="0"/>
                  </a:lnTo>
                  <a:lnTo>
                    <a:pt x="2042392" y="2709333"/>
                  </a:lnTo>
                  <a:lnTo>
                    <a:pt x="0" y="2709333"/>
                  </a:lnTo>
                  <a:close/>
                </a:path>
              </a:pathLst>
            </a:custGeom>
            <a:solidFill>
              <a:srgbClr val="FFBF00"/>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rot="5400000">
            <a:off x="5413605" y="5119687"/>
            <a:ext cx="10287000" cy="0"/>
          </a:xfrm>
          <a:prstGeom prst="line">
            <a:avLst/>
          </a:prstGeom>
          <a:ln w="47625" cap="flat">
            <a:solidFill>
              <a:srgbClr val="FFFFFF"/>
            </a:solidFill>
            <a:prstDash val="solid"/>
            <a:headEnd type="none" w="sm" len="sm"/>
            <a:tailEnd type="none" w="sm" len="sm"/>
          </a:ln>
        </p:spPr>
      </p:sp>
      <p:sp>
        <p:nvSpPr>
          <p:cNvPr id="10" name="TextBox 10"/>
          <p:cNvSpPr txBox="1"/>
          <p:nvPr/>
        </p:nvSpPr>
        <p:spPr>
          <a:xfrm>
            <a:off x="863724" y="4399403"/>
            <a:ext cx="8117979" cy="1604644"/>
          </a:xfrm>
          <a:prstGeom prst="rect">
            <a:avLst/>
          </a:prstGeom>
        </p:spPr>
        <p:txBody>
          <a:bodyPr lIns="0" tIns="0" rIns="0" bIns="0" rtlCol="0" anchor="t">
            <a:spAutoFit/>
          </a:bodyPr>
          <a:lstStyle/>
          <a:p>
            <a:pPr algn="ctr">
              <a:lnSpc>
                <a:spcPts val="12880"/>
              </a:lnSpc>
            </a:pPr>
            <a:r>
              <a:rPr lang="en-US" sz="9200">
                <a:solidFill>
                  <a:srgbClr val="F8F9F8"/>
                </a:solidFill>
                <a:latin typeface="Arimo Bold"/>
              </a:rPr>
              <a:t>Parola vs Şifre</a:t>
            </a:r>
          </a:p>
        </p:txBody>
      </p:sp>
      <p:sp>
        <p:nvSpPr>
          <p:cNvPr id="11" name="TextBox 11"/>
          <p:cNvSpPr txBox="1"/>
          <p:nvPr/>
        </p:nvSpPr>
        <p:spPr>
          <a:xfrm>
            <a:off x="11267412" y="2717725"/>
            <a:ext cx="5496967" cy="941070"/>
          </a:xfrm>
          <a:prstGeom prst="rect">
            <a:avLst/>
          </a:prstGeom>
        </p:spPr>
        <p:txBody>
          <a:bodyPr lIns="0" tIns="0" rIns="0" bIns="0" rtlCol="0" anchor="t">
            <a:spAutoFit/>
          </a:bodyPr>
          <a:lstStyle/>
          <a:p>
            <a:pPr>
              <a:lnSpc>
                <a:spcPts val="3780"/>
              </a:lnSpc>
            </a:pPr>
            <a:r>
              <a:rPr lang="en-US" sz="2700">
                <a:solidFill>
                  <a:srgbClr val="F8F9F8"/>
                </a:solidFill>
                <a:latin typeface="Roboto"/>
              </a:rPr>
              <a:t>Parola : Kullanıcının sisteme giriş </a:t>
            </a:r>
          </a:p>
          <a:p>
            <a:pPr>
              <a:lnSpc>
                <a:spcPts val="3780"/>
              </a:lnSpc>
              <a:spcBef>
                <a:spcPct val="0"/>
              </a:spcBef>
            </a:pPr>
            <a:r>
              <a:rPr lang="en-US" sz="2700">
                <a:solidFill>
                  <a:srgbClr val="F8F9F8"/>
                </a:solidFill>
                <a:latin typeface="Roboto"/>
              </a:rPr>
              <a:t>yapmak için kullandığı kombinasyon</a:t>
            </a:r>
          </a:p>
        </p:txBody>
      </p:sp>
      <p:sp>
        <p:nvSpPr>
          <p:cNvPr id="12" name="TextBox 12"/>
          <p:cNvSpPr txBox="1"/>
          <p:nvPr/>
        </p:nvSpPr>
        <p:spPr>
          <a:xfrm>
            <a:off x="11158745" y="5946897"/>
            <a:ext cx="7020588" cy="941070"/>
          </a:xfrm>
          <a:prstGeom prst="rect">
            <a:avLst/>
          </a:prstGeom>
        </p:spPr>
        <p:txBody>
          <a:bodyPr lIns="0" tIns="0" rIns="0" bIns="0" rtlCol="0" anchor="t">
            <a:spAutoFit/>
          </a:bodyPr>
          <a:lstStyle/>
          <a:p>
            <a:pPr>
              <a:lnSpc>
                <a:spcPts val="3780"/>
              </a:lnSpc>
              <a:spcBef>
                <a:spcPct val="0"/>
              </a:spcBef>
            </a:pPr>
            <a:r>
              <a:rPr lang="en-US" sz="2700">
                <a:solidFill>
                  <a:srgbClr val="F8F9F8"/>
                </a:solidFill>
                <a:latin typeface="Roboto"/>
              </a:rPr>
              <a:t>Şifre : Sistemin anlayacağı dilden parolanın yazım şekli </a:t>
            </a:r>
          </a:p>
        </p:txBody>
      </p:sp>
      <p:sp>
        <p:nvSpPr>
          <p:cNvPr id="13" name="TextBox 13"/>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435" t="1961" r="7114" b="5282"/>
          <a:stretch>
            <a:fillRect/>
          </a:stretch>
        </p:blipFill>
        <p:spPr>
          <a:xfrm>
            <a:off x="0" y="0"/>
            <a:ext cx="18288000" cy="10287000"/>
          </a:xfrm>
          <a:prstGeom prst="rect">
            <a:avLst/>
          </a:prstGeom>
        </p:spPr>
      </p:pic>
      <p:sp>
        <p:nvSpPr>
          <p:cNvPr id="3" name="TextBox 3"/>
          <p:cNvSpPr txBox="1"/>
          <p:nvPr/>
        </p:nvSpPr>
        <p:spPr>
          <a:xfrm>
            <a:off x="1132632" y="8220086"/>
            <a:ext cx="16599225" cy="1884041"/>
          </a:xfrm>
          <a:prstGeom prst="rect">
            <a:avLst/>
          </a:prstGeom>
        </p:spPr>
        <p:txBody>
          <a:bodyPr lIns="0" tIns="0" rIns="0" bIns="0" rtlCol="0" anchor="t">
            <a:spAutoFit/>
          </a:bodyPr>
          <a:lstStyle/>
          <a:p>
            <a:pPr algn="ctr">
              <a:lnSpc>
                <a:spcPts val="14174"/>
              </a:lnSpc>
            </a:pPr>
            <a:r>
              <a:rPr lang="en-US" sz="14174">
                <a:solidFill>
                  <a:srgbClr val="FFDF2B"/>
                </a:solidFill>
                <a:latin typeface="Libre Franklin Heavy"/>
              </a:rPr>
              <a:t>PROTOKOLLERI</a:t>
            </a:r>
          </a:p>
        </p:txBody>
      </p:sp>
      <p:sp>
        <p:nvSpPr>
          <p:cNvPr id="4" name="TextBox 4"/>
          <p:cNvSpPr txBox="1"/>
          <p:nvPr/>
        </p:nvSpPr>
        <p:spPr>
          <a:xfrm>
            <a:off x="1132632" y="1482371"/>
            <a:ext cx="14918808" cy="4233845"/>
          </a:xfrm>
          <a:prstGeom prst="rect">
            <a:avLst/>
          </a:prstGeom>
        </p:spPr>
        <p:txBody>
          <a:bodyPr lIns="0" tIns="0" rIns="0" bIns="0" rtlCol="0" anchor="t">
            <a:spAutoFit/>
          </a:bodyPr>
          <a:lstStyle/>
          <a:p>
            <a:pPr algn="ctr">
              <a:lnSpc>
                <a:spcPts val="16311"/>
              </a:lnSpc>
            </a:pPr>
            <a:r>
              <a:rPr lang="en-US" sz="16311">
                <a:solidFill>
                  <a:srgbClr val="FFDF2B"/>
                </a:solidFill>
                <a:latin typeface="Libre Franklin Heavy"/>
              </a:rPr>
              <a:t>GÜVENLI</a:t>
            </a:r>
          </a:p>
          <a:p>
            <a:pPr algn="ctr">
              <a:lnSpc>
                <a:spcPts val="16311"/>
              </a:lnSpc>
            </a:pPr>
            <a:r>
              <a:rPr lang="en-US" sz="16311">
                <a:solidFill>
                  <a:srgbClr val="FFDF2B"/>
                </a:solidFill>
                <a:latin typeface="Libre Franklin Heavy"/>
              </a:rPr>
              <a:t>İLETIŞIM</a:t>
            </a:r>
          </a:p>
        </p:txBody>
      </p:sp>
      <p:sp>
        <p:nvSpPr>
          <p:cNvPr id="5" name="TextBox 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3255D"/>
        </a:solidFill>
        <a:effectLst/>
      </p:bgPr>
    </p:bg>
    <p:spTree>
      <p:nvGrpSpPr>
        <p:cNvPr id="1" name=""/>
        <p:cNvGrpSpPr/>
        <p:nvPr/>
      </p:nvGrpSpPr>
      <p:grpSpPr>
        <a:xfrm>
          <a:off x="0" y="0"/>
          <a:ext cx="0" cy="0"/>
          <a:chOff x="0" y="0"/>
          <a:chExt cx="0" cy="0"/>
        </a:xfrm>
      </p:grpSpPr>
      <p:sp>
        <p:nvSpPr>
          <p:cNvPr id="2" name="Freeform 2"/>
          <p:cNvSpPr/>
          <p:nvPr/>
        </p:nvSpPr>
        <p:spPr>
          <a:xfrm>
            <a:off x="1028700" y="658498"/>
            <a:ext cx="15715125" cy="8891452"/>
          </a:xfrm>
          <a:custGeom>
            <a:avLst/>
            <a:gdLst/>
            <a:ahLst/>
            <a:cxnLst/>
            <a:rect l="l" t="t" r="r" b="b"/>
            <a:pathLst>
              <a:path w="15715125" h="8891452">
                <a:moveTo>
                  <a:pt x="0" y="0"/>
                </a:moveTo>
                <a:lnTo>
                  <a:pt x="15715125" y="0"/>
                </a:lnTo>
                <a:lnTo>
                  <a:pt x="15715125" y="8891452"/>
                </a:lnTo>
                <a:lnTo>
                  <a:pt x="0" y="8891452"/>
                </a:lnTo>
                <a:lnTo>
                  <a:pt x="0" y="0"/>
                </a:lnTo>
                <a:close/>
              </a:path>
            </a:pathLst>
          </a:custGeom>
          <a:blipFill>
            <a:blip r:embed="rId2"/>
            <a:stretch>
              <a:fillRect/>
            </a:stretch>
          </a:blipFill>
        </p:spPr>
      </p:sp>
      <p:sp>
        <p:nvSpPr>
          <p:cNvPr id="3" name="TextBox 3"/>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FFFFFF"/>
                </a:solidFill>
                <a:latin typeface="Roboto"/>
              </a:rPr>
              <a:t>aiseclab.org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9265401" cy="14787701"/>
          </a:xfrm>
          <a:custGeom>
            <a:avLst/>
            <a:gdLst/>
            <a:ahLst/>
            <a:cxnLst/>
            <a:rect l="l" t="t" r="r" b="b"/>
            <a:pathLst>
              <a:path w="19265401" h="14787701">
                <a:moveTo>
                  <a:pt x="0" y="0"/>
                </a:moveTo>
                <a:lnTo>
                  <a:pt x="19265401" y="0"/>
                </a:lnTo>
                <a:lnTo>
                  <a:pt x="19265401" y="14787701"/>
                </a:lnTo>
                <a:lnTo>
                  <a:pt x="0" y="14787701"/>
                </a:lnTo>
                <a:lnTo>
                  <a:pt x="0" y="0"/>
                </a:lnTo>
                <a:close/>
              </a:path>
            </a:pathLst>
          </a:custGeom>
          <a:blipFill>
            <a:blip r:embed="rId2"/>
            <a:stretch>
              <a:fillRect/>
            </a:stretch>
          </a:blipFill>
        </p:spPr>
      </p:sp>
      <p:sp>
        <p:nvSpPr>
          <p:cNvPr id="3" name="TextBox 3"/>
          <p:cNvSpPr txBox="1"/>
          <p:nvPr/>
        </p:nvSpPr>
        <p:spPr>
          <a:xfrm>
            <a:off x="349523" y="2845165"/>
            <a:ext cx="8568928" cy="3180791"/>
          </a:xfrm>
          <a:prstGeom prst="rect">
            <a:avLst/>
          </a:prstGeom>
        </p:spPr>
        <p:txBody>
          <a:bodyPr lIns="0" tIns="0" rIns="0" bIns="0" rtlCol="0" anchor="t">
            <a:spAutoFit/>
          </a:bodyPr>
          <a:lstStyle/>
          <a:p>
            <a:pPr>
              <a:lnSpc>
                <a:spcPts val="6330"/>
              </a:lnSpc>
            </a:pPr>
            <a:r>
              <a:rPr lang="en-US" sz="4522">
                <a:solidFill>
                  <a:srgbClr val="C52B1C"/>
                </a:solidFill>
                <a:latin typeface="Roboto Bold"/>
              </a:rPr>
              <a:t>Varlıkların korunması</a:t>
            </a:r>
          </a:p>
          <a:p>
            <a:pPr>
              <a:lnSpc>
                <a:spcPts val="6330"/>
              </a:lnSpc>
            </a:pPr>
            <a:r>
              <a:rPr lang="en-US" sz="4522">
                <a:solidFill>
                  <a:srgbClr val="C52B1C"/>
                </a:solidFill>
                <a:latin typeface="Roboto Bold"/>
              </a:rPr>
              <a:t>Yetkisiz erişimlerin engellenmesi</a:t>
            </a:r>
          </a:p>
          <a:p>
            <a:pPr>
              <a:lnSpc>
                <a:spcPts val="6330"/>
              </a:lnSpc>
            </a:pPr>
            <a:r>
              <a:rPr lang="en-US" sz="4522">
                <a:solidFill>
                  <a:srgbClr val="C52B1C"/>
                </a:solidFill>
                <a:latin typeface="Roboto Bold"/>
              </a:rPr>
              <a:t>Zararlı durumların algılanması</a:t>
            </a:r>
          </a:p>
          <a:p>
            <a:pPr>
              <a:lnSpc>
                <a:spcPts val="6330"/>
              </a:lnSpc>
              <a:spcBef>
                <a:spcPct val="0"/>
              </a:spcBef>
            </a:pPr>
            <a:endParaRPr lang="en-US" sz="4522">
              <a:solidFill>
                <a:srgbClr val="C52B1C"/>
              </a:solidFill>
              <a:latin typeface="Roboto Bold"/>
            </a:endParaRPr>
          </a:p>
        </p:txBody>
      </p:sp>
      <p:sp>
        <p:nvSpPr>
          <p:cNvPr id="4" name="TextBox 4"/>
          <p:cNvSpPr txBox="1"/>
          <p:nvPr/>
        </p:nvSpPr>
        <p:spPr>
          <a:xfrm>
            <a:off x="349523" y="819150"/>
            <a:ext cx="10904786" cy="1604644"/>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Arimo Bold"/>
              </a:rPr>
              <a:t>Ağ güvenliği nedir?</a:t>
            </a:r>
          </a:p>
        </p:txBody>
      </p:sp>
      <p:sp>
        <p:nvSpPr>
          <p:cNvPr id="5" name="TextBox 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028700" y="2788516"/>
            <a:ext cx="23812" cy="6469784"/>
          </a:xfrm>
          <a:prstGeom prst="line">
            <a:avLst/>
          </a:prstGeom>
          <a:ln w="47625" cap="flat">
            <a:solidFill>
              <a:srgbClr val="FFFFFF"/>
            </a:solidFill>
            <a:prstDash val="solid"/>
            <a:headEnd type="none" w="sm" len="sm"/>
            <a:tailEnd type="none" w="sm" len="sm"/>
          </a:ln>
        </p:spPr>
      </p:sp>
      <p:sp>
        <p:nvSpPr>
          <p:cNvPr id="6" name="AutoShape 6"/>
          <p:cNvSpPr/>
          <p:nvPr/>
        </p:nvSpPr>
        <p:spPr>
          <a:xfrm flipH="1">
            <a:off x="1076325" y="2812328"/>
            <a:ext cx="4817759" cy="0"/>
          </a:xfrm>
          <a:prstGeom prst="line">
            <a:avLst/>
          </a:prstGeom>
          <a:ln w="47625" cap="flat">
            <a:solidFill>
              <a:srgbClr val="FFFFFF"/>
            </a:solidFill>
            <a:prstDash val="solid"/>
            <a:headEnd type="none" w="sm" len="sm"/>
            <a:tailEnd type="none" w="sm" len="sm"/>
          </a:ln>
        </p:spPr>
      </p:sp>
      <p:sp>
        <p:nvSpPr>
          <p:cNvPr id="7" name="AutoShape 7"/>
          <p:cNvSpPr/>
          <p:nvPr/>
        </p:nvSpPr>
        <p:spPr>
          <a:xfrm rot="-10800000">
            <a:off x="1028700" y="9258300"/>
            <a:ext cx="4817759" cy="0"/>
          </a:xfrm>
          <a:prstGeom prst="line">
            <a:avLst/>
          </a:prstGeom>
          <a:ln w="47625" cap="flat">
            <a:solidFill>
              <a:srgbClr val="FFFFFF"/>
            </a:solidFill>
            <a:prstDash val="solid"/>
            <a:headEnd type="none" w="sm" len="sm"/>
            <a:tailEnd type="none" w="sm" len="sm"/>
          </a:ln>
        </p:spPr>
      </p:sp>
      <p:sp>
        <p:nvSpPr>
          <p:cNvPr id="8" name="Freeform 8"/>
          <p:cNvSpPr/>
          <p:nvPr/>
        </p:nvSpPr>
        <p:spPr>
          <a:xfrm>
            <a:off x="1712375" y="3936654"/>
            <a:ext cx="11890529" cy="4677521"/>
          </a:xfrm>
          <a:custGeom>
            <a:avLst/>
            <a:gdLst/>
            <a:ahLst/>
            <a:cxnLst/>
            <a:rect l="l" t="t" r="r" b="b"/>
            <a:pathLst>
              <a:path w="11890529" h="4677521">
                <a:moveTo>
                  <a:pt x="0" y="0"/>
                </a:moveTo>
                <a:lnTo>
                  <a:pt x="11890529" y="0"/>
                </a:lnTo>
                <a:lnTo>
                  <a:pt x="11890529" y="4677520"/>
                </a:lnTo>
                <a:lnTo>
                  <a:pt x="0" y="4677520"/>
                </a:lnTo>
                <a:lnTo>
                  <a:pt x="0" y="0"/>
                </a:lnTo>
                <a:close/>
              </a:path>
            </a:pathLst>
          </a:custGeom>
          <a:blipFill>
            <a:blip r:embed="rId2"/>
            <a:stretch>
              <a:fillRect t="-32133" r="-2497" b="-14428"/>
            </a:stretch>
          </a:blipFill>
        </p:spPr>
      </p:sp>
      <p:sp>
        <p:nvSpPr>
          <p:cNvPr id="9" name="Freeform 9"/>
          <p:cNvSpPr/>
          <p:nvPr/>
        </p:nvSpPr>
        <p:spPr>
          <a:xfrm>
            <a:off x="245503" y="227963"/>
            <a:ext cx="1269598" cy="1269598"/>
          </a:xfrm>
          <a:custGeom>
            <a:avLst/>
            <a:gdLst/>
            <a:ahLst/>
            <a:cxnLst/>
            <a:rect l="l" t="t" r="r" b="b"/>
            <a:pathLst>
              <a:path w="1269598" h="1269598">
                <a:moveTo>
                  <a:pt x="0" y="0"/>
                </a:moveTo>
                <a:lnTo>
                  <a:pt x="1269598" y="0"/>
                </a:lnTo>
                <a:lnTo>
                  <a:pt x="1269598" y="1269598"/>
                </a:lnTo>
                <a:lnTo>
                  <a:pt x="0" y="12695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980616" y="227673"/>
            <a:ext cx="13964644" cy="930343"/>
          </a:xfrm>
          <a:prstGeom prst="rect">
            <a:avLst/>
          </a:prstGeom>
        </p:spPr>
        <p:txBody>
          <a:bodyPr lIns="0" tIns="0" rIns="0" bIns="0" rtlCol="0" anchor="t">
            <a:spAutoFit/>
          </a:bodyPr>
          <a:lstStyle/>
          <a:p>
            <a:pPr algn="ctr">
              <a:lnSpc>
                <a:spcPts val="7521"/>
              </a:lnSpc>
            </a:pPr>
            <a:r>
              <a:rPr lang="en-US" sz="5372">
                <a:solidFill>
                  <a:srgbClr val="FFFFFF"/>
                </a:solidFill>
                <a:latin typeface="Roboto Bold"/>
              </a:rPr>
              <a:t>Güvenli </a:t>
            </a:r>
            <a:r>
              <a:rPr lang="en-US" sz="5372">
                <a:solidFill>
                  <a:srgbClr val="23255D"/>
                </a:solidFill>
                <a:latin typeface="Roboto Bold"/>
              </a:rPr>
              <a:t>İletişim Protokolleri SSL/TLS</a:t>
            </a:r>
          </a:p>
        </p:txBody>
      </p:sp>
      <p:sp>
        <p:nvSpPr>
          <p:cNvPr id="11" name="TextBox 11"/>
          <p:cNvSpPr txBox="1"/>
          <p:nvPr/>
        </p:nvSpPr>
        <p:spPr>
          <a:xfrm>
            <a:off x="5894084" y="1440411"/>
            <a:ext cx="10940283" cy="2734310"/>
          </a:xfrm>
          <a:prstGeom prst="rect">
            <a:avLst/>
          </a:prstGeom>
        </p:spPr>
        <p:txBody>
          <a:bodyPr lIns="0" tIns="0" rIns="0" bIns="0" rtlCol="0" anchor="t">
            <a:spAutoFit/>
          </a:bodyPr>
          <a:lstStyle/>
          <a:p>
            <a:pPr algn="just">
              <a:lnSpc>
                <a:spcPts val="3640"/>
              </a:lnSpc>
            </a:pPr>
            <a:r>
              <a:rPr lang="en-US" sz="2600">
                <a:solidFill>
                  <a:srgbClr val="23255D"/>
                </a:solidFill>
                <a:latin typeface="Roboto"/>
              </a:rPr>
              <a:t>HTTP ve HTTPS, web tarayıcıları ve web sunucuları arasında veri transferini sağlayan iki farklı protokoldür. İkisi arasındaki temel fark güvenliktir. HTTP ile iletilen veriler şifrelenmez ve açık metin olarak iletilir. HTTPS, veri iletimini şifreleyen SSL veya daha yeni bir protokol olan TLS üzerinde çalışır.</a:t>
            </a:r>
          </a:p>
          <a:p>
            <a:pPr algn="just">
              <a:lnSpc>
                <a:spcPts val="3640"/>
              </a:lnSpc>
            </a:pPr>
            <a:endParaRPr lang="en-US" sz="2600">
              <a:solidFill>
                <a:srgbClr val="23255D"/>
              </a:solidFill>
              <a:latin typeface="Roboto"/>
            </a:endParaRPr>
          </a:p>
        </p:txBody>
      </p:sp>
      <p:sp>
        <p:nvSpPr>
          <p:cNvPr id="12" name="TextBox 12"/>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629020" cy="10287000"/>
            <a:chOff x="0" y="0"/>
            <a:chExt cx="2536038" cy="2709333"/>
          </a:xfrm>
        </p:grpSpPr>
        <p:sp>
          <p:nvSpPr>
            <p:cNvPr id="3" name="Freeform 3"/>
            <p:cNvSpPr/>
            <p:nvPr/>
          </p:nvSpPr>
          <p:spPr>
            <a:xfrm>
              <a:off x="0" y="0"/>
              <a:ext cx="2536038" cy="2709333"/>
            </a:xfrm>
            <a:custGeom>
              <a:avLst/>
              <a:gdLst/>
              <a:ahLst/>
              <a:cxnLst/>
              <a:rect l="l" t="t" r="r" b="b"/>
              <a:pathLst>
                <a:path w="2536038" h="2709333">
                  <a:moveTo>
                    <a:pt x="0" y="0"/>
                  </a:moveTo>
                  <a:lnTo>
                    <a:pt x="2536038" y="0"/>
                  </a:lnTo>
                  <a:lnTo>
                    <a:pt x="2536038"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5400000">
            <a:off x="-1509173" y="6672802"/>
            <a:ext cx="5123371" cy="0"/>
          </a:xfrm>
          <a:prstGeom prst="line">
            <a:avLst/>
          </a:prstGeom>
          <a:ln w="47625" cap="flat">
            <a:solidFill>
              <a:srgbClr val="FFFFFF"/>
            </a:solidFill>
            <a:prstDash val="solid"/>
            <a:headEnd type="none" w="sm" len="sm"/>
            <a:tailEnd type="none" w="sm" len="sm"/>
          </a:ln>
        </p:spPr>
      </p:sp>
      <p:sp>
        <p:nvSpPr>
          <p:cNvPr id="6" name="AutoShape 6"/>
          <p:cNvSpPr/>
          <p:nvPr/>
        </p:nvSpPr>
        <p:spPr>
          <a:xfrm rot="-10800000">
            <a:off x="1028700" y="4087304"/>
            <a:ext cx="4817759" cy="0"/>
          </a:xfrm>
          <a:prstGeom prst="line">
            <a:avLst/>
          </a:prstGeom>
          <a:ln w="47625" cap="flat">
            <a:solidFill>
              <a:srgbClr val="FFFFFF"/>
            </a:solidFill>
            <a:prstDash val="solid"/>
            <a:headEnd type="none" w="sm" len="sm"/>
            <a:tailEnd type="none" w="sm" len="sm"/>
          </a:ln>
        </p:spPr>
      </p:sp>
      <p:sp>
        <p:nvSpPr>
          <p:cNvPr id="7" name="AutoShape 7"/>
          <p:cNvSpPr/>
          <p:nvPr/>
        </p:nvSpPr>
        <p:spPr>
          <a:xfrm rot="-10800000">
            <a:off x="1028700" y="9258300"/>
            <a:ext cx="4817759" cy="0"/>
          </a:xfrm>
          <a:prstGeom prst="line">
            <a:avLst/>
          </a:prstGeom>
          <a:ln w="47625" cap="flat">
            <a:solidFill>
              <a:srgbClr val="FFFFFF"/>
            </a:solidFill>
            <a:prstDash val="solid"/>
            <a:headEnd type="none" w="sm" len="sm"/>
            <a:tailEnd type="none" w="sm" len="sm"/>
          </a:ln>
        </p:spPr>
      </p:sp>
      <p:sp>
        <p:nvSpPr>
          <p:cNvPr id="8" name="Freeform 8"/>
          <p:cNvSpPr/>
          <p:nvPr/>
        </p:nvSpPr>
        <p:spPr>
          <a:xfrm>
            <a:off x="10027930" y="682267"/>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142794" y="790999"/>
            <a:ext cx="241930" cy="182052"/>
          </a:xfrm>
          <a:custGeom>
            <a:avLst/>
            <a:gdLst/>
            <a:ahLst/>
            <a:cxnLst/>
            <a:rect l="l" t="t" r="r" b="b"/>
            <a:pathLst>
              <a:path w="241930" h="182052">
                <a:moveTo>
                  <a:pt x="0" y="0"/>
                </a:moveTo>
                <a:lnTo>
                  <a:pt x="241929" y="0"/>
                </a:lnTo>
                <a:lnTo>
                  <a:pt x="241929"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027930" y="3492507"/>
            <a:ext cx="405143" cy="406668"/>
          </a:xfrm>
          <a:custGeom>
            <a:avLst/>
            <a:gdLst/>
            <a:ahLst/>
            <a:cxnLst/>
            <a:rect l="l" t="t" r="r" b="b"/>
            <a:pathLst>
              <a:path w="405143" h="406668">
                <a:moveTo>
                  <a:pt x="0" y="0"/>
                </a:moveTo>
                <a:lnTo>
                  <a:pt x="405142" y="0"/>
                </a:lnTo>
                <a:lnTo>
                  <a:pt x="405142" y="406667"/>
                </a:lnTo>
                <a:lnTo>
                  <a:pt x="0" y="40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0146779" y="3604814"/>
            <a:ext cx="241930" cy="182052"/>
          </a:xfrm>
          <a:custGeom>
            <a:avLst/>
            <a:gdLst/>
            <a:ahLst/>
            <a:cxnLst/>
            <a:rect l="l" t="t" r="r" b="b"/>
            <a:pathLst>
              <a:path w="241930" h="182052">
                <a:moveTo>
                  <a:pt x="0" y="0"/>
                </a:moveTo>
                <a:lnTo>
                  <a:pt x="241930" y="0"/>
                </a:lnTo>
                <a:lnTo>
                  <a:pt x="241930" y="182053"/>
                </a:lnTo>
                <a:lnTo>
                  <a:pt x="0" y="182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0026816" y="7327271"/>
            <a:ext cx="405143" cy="406668"/>
          </a:xfrm>
          <a:custGeom>
            <a:avLst/>
            <a:gdLst/>
            <a:ahLst/>
            <a:cxnLst/>
            <a:rect l="l" t="t" r="r" b="b"/>
            <a:pathLst>
              <a:path w="405143" h="406668">
                <a:moveTo>
                  <a:pt x="0" y="0"/>
                </a:moveTo>
                <a:lnTo>
                  <a:pt x="405142" y="0"/>
                </a:lnTo>
                <a:lnTo>
                  <a:pt x="405142" y="406668"/>
                </a:lnTo>
                <a:lnTo>
                  <a:pt x="0" y="406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108422" y="7439579"/>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496495" y="5143500"/>
            <a:ext cx="8006273" cy="3227660"/>
          </a:xfrm>
          <a:custGeom>
            <a:avLst/>
            <a:gdLst/>
            <a:ahLst/>
            <a:cxnLst/>
            <a:rect l="l" t="t" r="r" b="b"/>
            <a:pathLst>
              <a:path w="8006273" h="3227660">
                <a:moveTo>
                  <a:pt x="0" y="0"/>
                </a:moveTo>
                <a:lnTo>
                  <a:pt x="8006272" y="0"/>
                </a:lnTo>
                <a:lnTo>
                  <a:pt x="8006272" y="3227660"/>
                </a:lnTo>
                <a:lnTo>
                  <a:pt x="0" y="3227660"/>
                </a:lnTo>
                <a:lnTo>
                  <a:pt x="0" y="0"/>
                </a:lnTo>
                <a:close/>
              </a:path>
            </a:pathLst>
          </a:custGeom>
          <a:blipFill>
            <a:blip r:embed="rId6"/>
            <a:stretch>
              <a:fillRect/>
            </a:stretch>
          </a:blipFill>
        </p:spPr>
      </p:sp>
      <p:sp>
        <p:nvSpPr>
          <p:cNvPr id="15" name="TextBox 15"/>
          <p:cNvSpPr txBox="1"/>
          <p:nvPr/>
        </p:nvSpPr>
        <p:spPr>
          <a:xfrm>
            <a:off x="1496495" y="923925"/>
            <a:ext cx="7612764" cy="790574"/>
          </a:xfrm>
          <a:prstGeom prst="rect">
            <a:avLst/>
          </a:prstGeom>
        </p:spPr>
        <p:txBody>
          <a:bodyPr lIns="0" tIns="0" rIns="0" bIns="0" rtlCol="0" anchor="t">
            <a:spAutoFit/>
          </a:bodyPr>
          <a:lstStyle/>
          <a:p>
            <a:pPr>
              <a:lnSpc>
                <a:spcPts val="6300"/>
              </a:lnSpc>
            </a:pPr>
            <a:r>
              <a:rPr lang="en-US" sz="4500">
                <a:solidFill>
                  <a:srgbClr val="FFFFFF"/>
                </a:solidFill>
                <a:latin typeface="Roboto Bold"/>
              </a:rPr>
              <a:t>TCP Üçlü El Sıkışma</a:t>
            </a:r>
          </a:p>
        </p:txBody>
      </p:sp>
      <p:sp>
        <p:nvSpPr>
          <p:cNvPr id="16" name="TextBox 16"/>
          <p:cNvSpPr txBox="1"/>
          <p:nvPr/>
        </p:nvSpPr>
        <p:spPr>
          <a:xfrm>
            <a:off x="850124" y="1956442"/>
            <a:ext cx="7928772" cy="1536065"/>
          </a:xfrm>
          <a:prstGeom prst="rect">
            <a:avLst/>
          </a:prstGeom>
        </p:spPr>
        <p:txBody>
          <a:bodyPr lIns="0" tIns="0" rIns="0" bIns="0" rtlCol="0" anchor="t">
            <a:spAutoFit/>
          </a:bodyPr>
          <a:lstStyle/>
          <a:p>
            <a:pPr algn="just">
              <a:lnSpc>
                <a:spcPts val="4060"/>
              </a:lnSpc>
            </a:pPr>
            <a:r>
              <a:rPr lang="en-US" sz="2900">
                <a:solidFill>
                  <a:srgbClr val="FFFFFF"/>
                </a:solidFill>
                <a:latin typeface="Roboto"/>
              </a:rPr>
              <a:t>Üç yönlü el sıkışma, istemci ve sunucu arasında güvenilir bir bağlantı kurmak için bilgisayar ağında kullanılan temel bir işlemdir. </a:t>
            </a:r>
          </a:p>
        </p:txBody>
      </p:sp>
      <p:sp>
        <p:nvSpPr>
          <p:cNvPr id="17" name="TextBox 17"/>
          <p:cNvSpPr txBox="1"/>
          <p:nvPr/>
        </p:nvSpPr>
        <p:spPr>
          <a:xfrm>
            <a:off x="10675031" y="537589"/>
            <a:ext cx="5034855" cy="1021715"/>
          </a:xfrm>
          <a:prstGeom prst="rect">
            <a:avLst/>
          </a:prstGeom>
        </p:spPr>
        <p:txBody>
          <a:bodyPr lIns="0" tIns="0" rIns="0" bIns="0" rtlCol="0" anchor="t">
            <a:spAutoFit/>
          </a:bodyPr>
          <a:lstStyle/>
          <a:p>
            <a:pPr algn="ctr">
              <a:lnSpc>
                <a:spcPts val="4060"/>
              </a:lnSpc>
            </a:pPr>
            <a:r>
              <a:rPr lang="en-US" sz="2900">
                <a:solidFill>
                  <a:srgbClr val="23255D"/>
                </a:solidFill>
                <a:latin typeface="Roboto"/>
              </a:rPr>
              <a:t>Adım 1- İlk Bağlantı İsteği SYN:</a:t>
            </a:r>
          </a:p>
          <a:p>
            <a:pPr algn="ctr">
              <a:lnSpc>
                <a:spcPts val="4060"/>
              </a:lnSpc>
            </a:pPr>
            <a:endParaRPr lang="en-US" sz="2900">
              <a:solidFill>
                <a:srgbClr val="23255D"/>
              </a:solidFill>
              <a:latin typeface="Roboto"/>
            </a:endParaRPr>
          </a:p>
        </p:txBody>
      </p:sp>
      <p:sp>
        <p:nvSpPr>
          <p:cNvPr id="18" name="TextBox 18"/>
          <p:cNvSpPr txBox="1"/>
          <p:nvPr/>
        </p:nvSpPr>
        <p:spPr>
          <a:xfrm>
            <a:off x="10026816" y="1314450"/>
            <a:ext cx="7232484" cy="1745926"/>
          </a:xfrm>
          <a:prstGeom prst="rect">
            <a:avLst/>
          </a:prstGeom>
        </p:spPr>
        <p:txBody>
          <a:bodyPr lIns="0" tIns="0" rIns="0" bIns="0" rtlCol="0" anchor="t">
            <a:spAutoFit/>
          </a:bodyPr>
          <a:lstStyle/>
          <a:p>
            <a:pPr algn="just">
              <a:lnSpc>
                <a:spcPts val="3517"/>
              </a:lnSpc>
            </a:pPr>
            <a:r>
              <a:rPr lang="en-US" sz="2512">
                <a:solidFill>
                  <a:srgbClr val="0C0E41"/>
                </a:solidFill>
                <a:latin typeface="Roboto"/>
              </a:rPr>
              <a:t>İstemci sunucuya SYN bayrağı ayarlanmış bir TCP segmenti gönderir. Bu segment, istemcinin iletişimi başlatabilmesi için bir sıra numarası (SYN sıra numarası) içerir. </a:t>
            </a:r>
          </a:p>
        </p:txBody>
      </p:sp>
      <p:sp>
        <p:nvSpPr>
          <p:cNvPr id="19" name="TextBox 19"/>
          <p:cNvSpPr txBox="1"/>
          <p:nvPr/>
        </p:nvSpPr>
        <p:spPr>
          <a:xfrm>
            <a:off x="10641773" y="3425832"/>
            <a:ext cx="5510517" cy="507365"/>
          </a:xfrm>
          <a:prstGeom prst="rect">
            <a:avLst/>
          </a:prstGeom>
        </p:spPr>
        <p:txBody>
          <a:bodyPr lIns="0" tIns="0" rIns="0" bIns="0" rtlCol="0" anchor="t">
            <a:spAutoFit/>
          </a:bodyPr>
          <a:lstStyle/>
          <a:p>
            <a:pPr algn="ctr">
              <a:lnSpc>
                <a:spcPts val="4060"/>
              </a:lnSpc>
            </a:pPr>
            <a:r>
              <a:rPr lang="en-US" sz="2900">
                <a:solidFill>
                  <a:srgbClr val="23255D"/>
                </a:solidFill>
                <a:latin typeface="Roboto"/>
              </a:rPr>
              <a:t>Adım 2- Sunucu Yanıtı SYN-ACK:</a:t>
            </a:r>
          </a:p>
        </p:txBody>
      </p:sp>
      <p:sp>
        <p:nvSpPr>
          <p:cNvPr id="20" name="TextBox 20"/>
          <p:cNvSpPr txBox="1"/>
          <p:nvPr/>
        </p:nvSpPr>
        <p:spPr>
          <a:xfrm>
            <a:off x="10640659" y="7260596"/>
            <a:ext cx="4466779" cy="507365"/>
          </a:xfrm>
          <a:prstGeom prst="rect">
            <a:avLst/>
          </a:prstGeom>
        </p:spPr>
        <p:txBody>
          <a:bodyPr lIns="0" tIns="0" rIns="0" bIns="0" rtlCol="0" anchor="t">
            <a:spAutoFit/>
          </a:bodyPr>
          <a:lstStyle/>
          <a:p>
            <a:pPr algn="ctr">
              <a:lnSpc>
                <a:spcPts val="4060"/>
              </a:lnSpc>
            </a:pPr>
            <a:r>
              <a:rPr lang="en-US" sz="2900">
                <a:solidFill>
                  <a:srgbClr val="23255D"/>
                </a:solidFill>
                <a:latin typeface="Roboto"/>
              </a:rPr>
              <a:t>Adım 3- İstemci Onayı ACK:</a:t>
            </a:r>
          </a:p>
        </p:txBody>
      </p:sp>
      <p:sp>
        <p:nvSpPr>
          <p:cNvPr id="21" name="TextBox 21"/>
          <p:cNvSpPr txBox="1"/>
          <p:nvPr/>
        </p:nvSpPr>
        <p:spPr>
          <a:xfrm>
            <a:off x="10026816" y="4418972"/>
            <a:ext cx="7953340" cy="2622549"/>
          </a:xfrm>
          <a:prstGeom prst="rect">
            <a:avLst/>
          </a:prstGeom>
        </p:spPr>
        <p:txBody>
          <a:bodyPr lIns="0" tIns="0" rIns="0" bIns="0" rtlCol="0" anchor="t">
            <a:spAutoFit/>
          </a:bodyPr>
          <a:lstStyle/>
          <a:p>
            <a:pPr algn="l">
              <a:lnSpc>
                <a:spcPts val="3500"/>
              </a:lnSpc>
            </a:pPr>
            <a:r>
              <a:rPr lang="en-US" sz="2500">
                <a:solidFill>
                  <a:srgbClr val="0C0E41"/>
                </a:solidFill>
                <a:latin typeface="Roboto"/>
              </a:rPr>
              <a:t>Sunucu SYN segmentini aldıktan sonra kendi SYN sıra numarasını oluşturur. İstemciden gelen sıra numarasına bakar ve istemcinin gönderdiği sıra numarasını 1 arttırarak göndereceği ACK numarasını ayarlar  ve SYN bayrağıyla TCP segmenti göndererek yanıt verir. </a:t>
            </a:r>
          </a:p>
          <a:p>
            <a:pPr algn="ctr">
              <a:lnSpc>
                <a:spcPts val="3500"/>
              </a:lnSpc>
            </a:pPr>
            <a:endParaRPr lang="en-US" sz="2500">
              <a:solidFill>
                <a:srgbClr val="0C0E41"/>
              </a:solidFill>
              <a:latin typeface="Roboto"/>
            </a:endParaRPr>
          </a:p>
        </p:txBody>
      </p:sp>
      <p:sp>
        <p:nvSpPr>
          <p:cNvPr id="22" name="TextBox 22"/>
          <p:cNvSpPr txBox="1"/>
          <p:nvPr/>
        </p:nvSpPr>
        <p:spPr>
          <a:xfrm>
            <a:off x="10026816" y="7490466"/>
            <a:ext cx="7953340" cy="2622549"/>
          </a:xfrm>
          <a:prstGeom prst="rect">
            <a:avLst/>
          </a:prstGeom>
        </p:spPr>
        <p:txBody>
          <a:bodyPr lIns="0" tIns="0" rIns="0" bIns="0" rtlCol="0" anchor="t">
            <a:spAutoFit/>
          </a:bodyPr>
          <a:lstStyle/>
          <a:p>
            <a:pPr>
              <a:lnSpc>
                <a:spcPts val="3500"/>
              </a:lnSpc>
            </a:pPr>
            <a:endParaRPr/>
          </a:p>
          <a:p>
            <a:pPr>
              <a:lnSpc>
                <a:spcPts val="3500"/>
              </a:lnSpc>
            </a:pPr>
            <a:r>
              <a:rPr lang="en-US" sz="2500">
                <a:solidFill>
                  <a:srgbClr val="0C0E41"/>
                </a:solidFill>
                <a:latin typeface="Roboto"/>
              </a:rPr>
              <a:t>İstemci SYN-ACK segmentini aldıktan sonra sunucunun yanıtını kabul eder. Sunucudan gelen sıra numarasına bakar ve sunucunun gönderdiği sıra numarasını 1 arttırarak ACK numarasını ayarlar ve gönderir.</a:t>
            </a:r>
          </a:p>
          <a:p>
            <a:pPr algn="ctr">
              <a:lnSpc>
                <a:spcPts val="3500"/>
              </a:lnSpc>
            </a:pPr>
            <a:endParaRPr lang="en-US" sz="2500">
              <a:solidFill>
                <a:srgbClr val="0C0E41"/>
              </a:solidFill>
              <a:latin typeface="Roboto"/>
            </a:endParaRPr>
          </a:p>
        </p:txBody>
      </p:sp>
      <p:sp>
        <p:nvSpPr>
          <p:cNvPr id="23" name="TextBox 23"/>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78579" y="1619259"/>
            <a:ext cx="14225956" cy="8144380"/>
          </a:xfrm>
          <a:custGeom>
            <a:avLst/>
            <a:gdLst/>
            <a:ahLst/>
            <a:cxnLst/>
            <a:rect l="l" t="t" r="r" b="b"/>
            <a:pathLst>
              <a:path w="14225956" h="8144380">
                <a:moveTo>
                  <a:pt x="0" y="0"/>
                </a:moveTo>
                <a:lnTo>
                  <a:pt x="14225956" y="0"/>
                </a:lnTo>
                <a:lnTo>
                  <a:pt x="14225956" y="8144380"/>
                </a:lnTo>
                <a:lnTo>
                  <a:pt x="0" y="8144380"/>
                </a:lnTo>
                <a:lnTo>
                  <a:pt x="0" y="0"/>
                </a:lnTo>
                <a:close/>
              </a:path>
            </a:pathLst>
          </a:custGeom>
          <a:blipFill>
            <a:blip r:embed="rId2"/>
            <a:stretch>
              <a:fillRect r="-557"/>
            </a:stretch>
          </a:blipFill>
        </p:spPr>
      </p:sp>
      <p:sp>
        <p:nvSpPr>
          <p:cNvPr id="6" name="TextBox 6"/>
          <p:cNvSpPr txBox="1"/>
          <p:nvPr/>
        </p:nvSpPr>
        <p:spPr>
          <a:xfrm>
            <a:off x="1145482" y="132080"/>
            <a:ext cx="15685164" cy="896620"/>
          </a:xfrm>
          <a:prstGeom prst="rect">
            <a:avLst/>
          </a:prstGeom>
        </p:spPr>
        <p:txBody>
          <a:bodyPr lIns="0" tIns="0" rIns="0" bIns="0" rtlCol="0" anchor="t">
            <a:spAutoFit/>
          </a:bodyPr>
          <a:lstStyle/>
          <a:p>
            <a:pPr algn="ctr">
              <a:lnSpc>
                <a:spcPts val="7279"/>
              </a:lnSpc>
            </a:pPr>
            <a:r>
              <a:rPr lang="en-US" sz="5199">
                <a:solidFill>
                  <a:srgbClr val="F8F9F8"/>
                </a:solidFill>
                <a:latin typeface="Roboto Bold"/>
              </a:rPr>
              <a:t>Wireshark</a:t>
            </a:r>
            <a:r>
              <a:rPr lang="en-US" sz="5199">
                <a:solidFill>
                  <a:srgbClr val="000000"/>
                </a:solidFill>
                <a:latin typeface="Roboto Bold"/>
              </a:rPr>
              <a:t> </a:t>
            </a:r>
            <a:r>
              <a:rPr lang="en-US" sz="5199">
                <a:solidFill>
                  <a:srgbClr val="0C0E41"/>
                </a:solidFill>
                <a:latin typeface="Roboto Bold"/>
              </a:rPr>
              <a:t>ile TCP Üçlü El Sıkışma inceleme</a:t>
            </a:r>
          </a:p>
        </p:txBody>
      </p:sp>
      <p:sp>
        <p:nvSpPr>
          <p:cNvPr id="7" name="TextBox 7"/>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5916" y="0"/>
            <a:ext cx="16725212" cy="10287000"/>
            <a:chOff x="0" y="0"/>
            <a:chExt cx="4404994" cy="2709333"/>
          </a:xfrm>
        </p:grpSpPr>
        <p:sp>
          <p:nvSpPr>
            <p:cNvPr id="3" name="Freeform 3"/>
            <p:cNvSpPr/>
            <p:nvPr/>
          </p:nvSpPr>
          <p:spPr>
            <a:xfrm>
              <a:off x="0" y="0"/>
              <a:ext cx="4404994" cy="2709333"/>
            </a:xfrm>
            <a:custGeom>
              <a:avLst/>
              <a:gdLst/>
              <a:ahLst/>
              <a:cxnLst/>
              <a:rect l="l" t="t" r="r" b="b"/>
              <a:pathLst>
                <a:path w="4404994" h="2709333">
                  <a:moveTo>
                    <a:pt x="0" y="0"/>
                  </a:moveTo>
                  <a:lnTo>
                    <a:pt x="4404994" y="0"/>
                  </a:lnTo>
                  <a:lnTo>
                    <a:pt x="4404994" y="2709333"/>
                  </a:lnTo>
                  <a:lnTo>
                    <a:pt x="0" y="2709333"/>
                  </a:lnTo>
                  <a:close/>
                </a:path>
              </a:pathLst>
            </a:custGeom>
            <a:solidFill>
              <a:srgbClr val="23255D"/>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5400000">
            <a:off x="-1509173" y="6672802"/>
            <a:ext cx="5123371" cy="0"/>
          </a:xfrm>
          <a:prstGeom prst="line">
            <a:avLst/>
          </a:prstGeom>
          <a:ln w="47625" cap="flat">
            <a:solidFill>
              <a:srgbClr val="FFFFFF"/>
            </a:solidFill>
            <a:prstDash val="solid"/>
            <a:headEnd type="none" w="sm" len="sm"/>
            <a:tailEnd type="none" w="sm" len="sm"/>
          </a:ln>
        </p:spPr>
      </p:sp>
      <p:sp>
        <p:nvSpPr>
          <p:cNvPr id="6" name="AutoShape 6"/>
          <p:cNvSpPr/>
          <p:nvPr/>
        </p:nvSpPr>
        <p:spPr>
          <a:xfrm rot="-10800000">
            <a:off x="1028700" y="9258300"/>
            <a:ext cx="4817759" cy="0"/>
          </a:xfrm>
          <a:prstGeom prst="line">
            <a:avLst/>
          </a:prstGeom>
          <a:ln w="47625" cap="flat">
            <a:solidFill>
              <a:srgbClr val="FFFFFF"/>
            </a:solidFill>
            <a:prstDash val="solid"/>
            <a:headEnd type="none" w="sm" len="sm"/>
            <a:tailEnd type="none" w="sm" len="sm"/>
          </a:ln>
        </p:spPr>
      </p:sp>
      <p:sp>
        <p:nvSpPr>
          <p:cNvPr id="7" name="TextBox 7"/>
          <p:cNvSpPr txBox="1"/>
          <p:nvPr/>
        </p:nvSpPr>
        <p:spPr>
          <a:xfrm>
            <a:off x="9139238" y="4236403"/>
            <a:ext cx="9525" cy="1604644"/>
          </a:xfrm>
          <a:prstGeom prst="rect">
            <a:avLst/>
          </a:prstGeom>
        </p:spPr>
        <p:txBody>
          <a:bodyPr lIns="0" tIns="0" rIns="0" bIns="0" rtlCol="0" anchor="t">
            <a:spAutoFit/>
          </a:bodyPr>
          <a:lstStyle/>
          <a:p>
            <a:pPr algn="ctr">
              <a:lnSpc>
                <a:spcPts val="12880"/>
              </a:lnSpc>
            </a:pPr>
            <a:endParaRPr/>
          </a:p>
        </p:txBody>
      </p:sp>
      <p:sp>
        <p:nvSpPr>
          <p:cNvPr id="8" name="TextBox 8"/>
          <p:cNvSpPr txBox="1"/>
          <p:nvPr/>
        </p:nvSpPr>
        <p:spPr>
          <a:xfrm>
            <a:off x="1770337" y="2938234"/>
            <a:ext cx="12482571" cy="2712085"/>
          </a:xfrm>
          <a:prstGeom prst="rect">
            <a:avLst/>
          </a:prstGeom>
        </p:spPr>
        <p:txBody>
          <a:bodyPr lIns="0" tIns="0" rIns="0" bIns="0" rtlCol="0" anchor="t">
            <a:spAutoFit/>
          </a:bodyPr>
          <a:lstStyle/>
          <a:p>
            <a:pPr algn="just">
              <a:lnSpc>
                <a:spcPts val="4340"/>
              </a:lnSpc>
            </a:pPr>
            <a:r>
              <a:rPr lang="en-US" sz="3100">
                <a:solidFill>
                  <a:srgbClr val="FFFFFF"/>
                </a:solidFill>
                <a:latin typeface="Roboto"/>
              </a:rPr>
              <a:t>TCP bağlantısı başlatıldıktan sonra veri iletmeye başlayabiliriz. Ancak HTTPS'li web siteleri için yapmamız gereken bir adım daha var o da verilerin şifrelenerek güvenli bir şekilde iletilmesini sağlamak. Bu nedenle veri iletmeden önce TLS devreye girer.</a:t>
            </a:r>
          </a:p>
          <a:p>
            <a:pPr algn="just">
              <a:lnSpc>
                <a:spcPts val="4340"/>
              </a:lnSpc>
            </a:pPr>
            <a:endParaRPr lang="en-US" sz="3100">
              <a:solidFill>
                <a:srgbClr val="FFFFFF"/>
              </a:solidFill>
              <a:latin typeface="Roboto"/>
            </a:endParaRPr>
          </a:p>
        </p:txBody>
      </p:sp>
      <p:sp>
        <p:nvSpPr>
          <p:cNvPr id="9" name="TextBox 9"/>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278464" cy="10287000"/>
            <a:chOff x="0" y="0"/>
            <a:chExt cx="1916962" cy="2709333"/>
          </a:xfrm>
        </p:grpSpPr>
        <p:sp>
          <p:nvSpPr>
            <p:cNvPr id="3" name="Freeform 3"/>
            <p:cNvSpPr/>
            <p:nvPr/>
          </p:nvSpPr>
          <p:spPr>
            <a:xfrm>
              <a:off x="0" y="0"/>
              <a:ext cx="1916962" cy="2709333"/>
            </a:xfrm>
            <a:custGeom>
              <a:avLst/>
              <a:gdLst/>
              <a:ahLst/>
              <a:cxnLst/>
              <a:rect l="l" t="t" r="r" b="b"/>
              <a:pathLst>
                <a:path w="1916962" h="2709333">
                  <a:moveTo>
                    <a:pt x="0" y="0"/>
                  </a:moveTo>
                  <a:lnTo>
                    <a:pt x="1916962" y="0"/>
                  </a:lnTo>
                  <a:lnTo>
                    <a:pt x="1916962"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091286" y="190866"/>
            <a:ext cx="12534001" cy="1056610"/>
          </a:xfrm>
          <a:prstGeom prst="rect">
            <a:avLst/>
          </a:prstGeom>
        </p:spPr>
        <p:txBody>
          <a:bodyPr lIns="0" tIns="0" rIns="0" bIns="0" rtlCol="0" anchor="t">
            <a:spAutoFit/>
          </a:bodyPr>
          <a:lstStyle/>
          <a:p>
            <a:pPr algn="ctr">
              <a:lnSpc>
                <a:spcPts val="4236"/>
              </a:lnSpc>
            </a:pPr>
            <a:r>
              <a:rPr lang="en-US" sz="3026">
                <a:solidFill>
                  <a:srgbClr val="FFFFFF"/>
                </a:solidFill>
                <a:latin typeface="Roboto"/>
              </a:rPr>
              <a:t>TLS Handshake  </a:t>
            </a:r>
            <a:r>
              <a:rPr lang="en-US" sz="3026">
                <a:solidFill>
                  <a:srgbClr val="000000"/>
                </a:solidFill>
                <a:latin typeface="Roboto"/>
              </a:rPr>
              <a:t>anlamayı kolaylaştırmak için şu kavramlara bakalım:</a:t>
            </a:r>
          </a:p>
          <a:p>
            <a:pPr algn="ctr">
              <a:lnSpc>
                <a:spcPts val="4236"/>
              </a:lnSpc>
            </a:pPr>
            <a:endParaRPr lang="en-US" sz="3026">
              <a:solidFill>
                <a:srgbClr val="000000"/>
              </a:solidFill>
              <a:latin typeface="Roboto"/>
            </a:endParaRPr>
          </a:p>
        </p:txBody>
      </p:sp>
      <p:sp>
        <p:nvSpPr>
          <p:cNvPr id="6" name="TextBox 6"/>
          <p:cNvSpPr txBox="1"/>
          <p:nvPr/>
        </p:nvSpPr>
        <p:spPr>
          <a:xfrm>
            <a:off x="588828" y="971550"/>
            <a:ext cx="6100808" cy="9008050"/>
          </a:xfrm>
          <a:prstGeom prst="rect">
            <a:avLst/>
          </a:prstGeom>
        </p:spPr>
        <p:txBody>
          <a:bodyPr lIns="0" tIns="0" rIns="0" bIns="0" rtlCol="0" anchor="t">
            <a:spAutoFit/>
          </a:bodyPr>
          <a:lstStyle/>
          <a:p>
            <a:pPr algn="just">
              <a:lnSpc>
                <a:spcPts val="3579"/>
              </a:lnSpc>
            </a:pPr>
            <a:r>
              <a:rPr lang="en-US" sz="2556">
                <a:solidFill>
                  <a:srgbClr val="FFFFFF"/>
                </a:solidFill>
                <a:latin typeface="Roboto"/>
              </a:rPr>
              <a:t>Şifre paketi nedir?</a:t>
            </a:r>
          </a:p>
          <a:p>
            <a:pPr algn="just">
              <a:lnSpc>
                <a:spcPts val="3579"/>
              </a:lnSpc>
            </a:pPr>
            <a:endParaRPr lang="en-US" sz="2556">
              <a:solidFill>
                <a:srgbClr val="FFFFFF"/>
              </a:solidFill>
              <a:latin typeface="Roboto"/>
            </a:endParaRPr>
          </a:p>
          <a:p>
            <a:pPr algn="just">
              <a:lnSpc>
                <a:spcPts val="3579"/>
              </a:lnSpc>
            </a:pPr>
            <a:r>
              <a:rPr lang="en-US" sz="2556">
                <a:solidFill>
                  <a:srgbClr val="FFFFFF"/>
                </a:solidFill>
                <a:latin typeface="Roboto"/>
              </a:rPr>
              <a:t>Güvenli bir iletişim bağlantısı kurmak için kullanılan bir dizi algoritmadır. TLS anlaşmasının önemli bir parçası istemci ve sunucunun hangi şifre paketini kullanacakları konusunda anlaşmaya varmalarıdır. Bu anlaşma genellikle desteklenen şifre takımlarının listesinden birinin seçilmesiyle gerçekleşir.</a:t>
            </a:r>
          </a:p>
          <a:p>
            <a:pPr algn="just">
              <a:lnSpc>
                <a:spcPts val="3579"/>
              </a:lnSpc>
            </a:pPr>
            <a:endParaRPr lang="en-US" sz="2556">
              <a:solidFill>
                <a:srgbClr val="FFFFFF"/>
              </a:solidFill>
              <a:latin typeface="Roboto"/>
            </a:endParaRPr>
          </a:p>
          <a:p>
            <a:pPr algn="just">
              <a:lnSpc>
                <a:spcPts val="3579"/>
              </a:lnSpc>
            </a:pPr>
            <a:r>
              <a:rPr lang="en-US" sz="2556">
                <a:solidFill>
                  <a:srgbClr val="FFFFFF"/>
                </a:solidFill>
                <a:latin typeface="Roboto"/>
              </a:rPr>
              <a:t>Şifre paketleri şifreleme, kimlik doğrulama, anahtar değişimi ve bütünlük kontrolü gibi işlemleri gerçekleştirmek için kullanılan algoritmaları içerir. Bu paketler güvenli bir iletişim sağlamak için protokol tarafından belirlenen kuralları takip eder. Her şifre paketi belirli bir güvenlik düzeyi ve performans özellikleri sunar.</a:t>
            </a:r>
          </a:p>
          <a:p>
            <a:pPr algn="ctr">
              <a:lnSpc>
                <a:spcPts val="4056"/>
              </a:lnSpc>
            </a:pPr>
            <a:endParaRPr lang="en-US" sz="2556">
              <a:solidFill>
                <a:srgbClr val="FFFFFF"/>
              </a:solidFill>
              <a:latin typeface="Roboto"/>
            </a:endParaRPr>
          </a:p>
        </p:txBody>
      </p:sp>
      <p:sp>
        <p:nvSpPr>
          <p:cNvPr id="7" name="TextBox 7"/>
          <p:cNvSpPr txBox="1"/>
          <p:nvPr/>
        </p:nvSpPr>
        <p:spPr>
          <a:xfrm>
            <a:off x="8397283" y="2092500"/>
            <a:ext cx="8406762" cy="6322000"/>
          </a:xfrm>
          <a:prstGeom prst="rect">
            <a:avLst/>
          </a:prstGeom>
        </p:spPr>
        <p:txBody>
          <a:bodyPr lIns="0" tIns="0" rIns="0" bIns="0" rtlCol="0" anchor="t">
            <a:spAutoFit/>
          </a:bodyPr>
          <a:lstStyle/>
          <a:p>
            <a:pPr algn="just">
              <a:lnSpc>
                <a:spcPts val="3579"/>
              </a:lnSpc>
            </a:pPr>
            <a:r>
              <a:rPr lang="en-US" sz="2556">
                <a:solidFill>
                  <a:srgbClr val="000000"/>
                </a:solidFill>
                <a:latin typeface="Roboto"/>
              </a:rPr>
              <a:t>Generates master nedir?</a:t>
            </a:r>
          </a:p>
          <a:p>
            <a:pPr algn="just">
              <a:lnSpc>
                <a:spcPts val="3579"/>
              </a:lnSpc>
            </a:pPr>
            <a:r>
              <a:rPr lang="en-US" sz="2556">
                <a:solidFill>
                  <a:srgbClr val="000000"/>
                </a:solidFill>
                <a:latin typeface="Roboto"/>
              </a:rPr>
              <a:t>Anahtar paylaşımı ve anahtar türetme işlemi sırasında kullanılan bir terimdir. TLS (Transport Layer Security) protokolünde, istemci ve sunucu arasında güvenli bir bağlantı kurulması için bir oturum anahtarı üretilir.</a:t>
            </a:r>
          </a:p>
          <a:p>
            <a:pPr algn="just">
              <a:lnSpc>
                <a:spcPts val="3579"/>
              </a:lnSpc>
            </a:pPr>
            <a:endParaRPr lang="en-US" sz="2556">
              <a:solidFill>
                <a:srgbClr val="000000"/>
              </a:solidFill>
              <a:latin typeface="Roboto"/>
            </a:endParaRPr>
          </a:p>
          <a:p>
            <a:pPr algn="just">
              <a:lnSpc>
                <a:spcPts val="3579"/>
              </a:lnSpc>
            </a:pPr>
            <a:r>
              <a:rPr lang="en-US" sz="2556">
                <a:solidFill>
                  <a:srgbClr val="000000"/>
                </a:solidFill>
                <a:latin typeface="Roboto"/>
              </a:rPr>
              <a:t>Oturum anahtarı, iletişim sırasında kullanılan şifreleme ve kimlik doğrulama işlemlerinde kullanılır. Bu anahtar güvenli veri iletimini sağlamak için kullanılan şifreleme anahtarlarının üretilmesinde temel bir rol oynar. "Generates master" terimi bu oturum anahtarının oluşturulması ve kullanılması anlamına gelir.</a:t>
            </a:r>
          </a:p>
          <a:p>
            <a:pPr algn="just">
              <a:lnSpc>
                <a:spcPts val="3579"/>
              </a:lnSpc>
            </a:pPr>
            <a:endParaRPr lang="en-US" sz="2556">
              <a:solidFill>
                <a:srgbClr val="000000"/>
              </a:solidFill>
              <a:latin typeface="Roboto"/>
            </a:endParaRPr>
          </a:p>
          <a:p>
            <a:pPr algn="ctr">
              <a:lnSpc>
                <a:spcPts val="4056"/>
              </a:lnSpc>
            </a:pPr>
            <a:endParaRPr lang="en-US" sz="2556">
              <a:solidFill>
                <a:srgbClr val="000000"/>
              </a:solidFill>
              <a:latin typeface="Roboto"/>
            </a:endParaRPr>
          </a:p>
        </p:txBody>
      </p:sp>
      <p:sp>
        <p:nvSpPr>
          <p:cNvPr id="8" name="TextBox 8"/>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34630" y="1803726"/>
            <a:ext cx="17818740" cy="7454574"/>
          </a:xfrm>
          <a:custGeom>
            <a:avLst/>
            <a:gdLst/>
            <a:ahLst/>
            <a:cxnLst/>
            <a:rect l="l" t="t" r="r" b="b"/>
            <a:pathLst>
              <a:path w="17818740" h="7454574">
                <a:moveTo>
                  <a:pt x="0" y="0"/>
                </a:moveTo>
                <a:lnTo>
                  <a:pt x="17818740" y="0"/>
                </a:lnTo>
                <a:lnTo>
                  <a:pt x="17818740" y="7454574"/>
                </a:lnTo>
                <a:lnTo>
                  <a:pt x="0" y="7454574"/>
                </a:lnTo>
                <a:lnTo>
                  <a:pt x="0" y="0"/>
                </a:lnTo>
                <a:close/>
              </a:path>
            </a:pathLst>
          </a:custGeom>
          <a:blipFill>
            <a:blip r:embed="rId2"/>
            <a:stretch>
              <a:fillRect/>
            </a:stretch>
          </a:blipFill>
        </p:spPr>
      </p:sp>
      <p:sp>
        <p:nvSpPr>
          <p:cNvPr id="6" name="TextBox 6"/>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358894" y="157276"/>
            <a:ext cx="7571909" cy="1235074"/>
          </a:xfrm>
          <a:prstGeom prst="rect">
            <a:avLst/>
          </a:prstGeom>
        </p:spPr>
        <p:txBody>
          <a:bodyPr lIns="0" tIns="0" rIns="0" bIns="0" rtlCol="0" anchor="t">
            <a:spAutoFit/>
          </a:bodyPr>
          <a:lstStyle/>
          <a:p>
            <a:pPr algn="ctr">
              <a:lnSpc>
                <a:spcPts val="4900"/>
              </a:lnSpc>
            </a:pPr>
            <a:r>
              <a:rPr lang="en-US" sz="3500">
                <a:solidFill>
                  <a:srgbClr val="000000"/>
                </a:solidFill>
                <a:latin typeface="Roboto"/>
              </a:rPr>
              <a:t>TLS 1.3'te neler değişti?</a:t>
            </a:r>
          </a:p>
          <a:p>
            <a:pPr algn="ctr">
              <a:lnSpc>
                <a:spcPts val="4900"/>
              </a:lnSpc>
            </a:pPr>
            <a:endParaRPr lang="en-US" sz="3500">
              <a:solidFill>
                <a:srgbClr val="000000"/>
              </a:solidFill>
              <a:latin typeface="Roboto"/>
            </a:endParaRPr>
          </a:p>
        </p:txBody>
      </p:sp>
      <p:sp>
        <p:nvSpPr>
          <p:cNvPr id="6" name="TextBox 6"/>
          <p:cNvSpPr txBox="1"/>
          <p:nvPr/>
        </p:nvSpPr>
        <p:spPr>
          <a:xfrm>
            <a:off x="6358894" y="1335200"/>
            <a:ext cx="11480726" cy="8353425"/>
          </a:xfrm>
          <a:prstGeom prst="rect">
            <a:avLst/>
          </a:prstGeom>
        </p:spPr>
        <p:txBody>
          <a:bodyPr lIns="0" tIns="0" rIns="0" bIns="0" rtlCol="0" anchor="t">
            <a:spAutoFit/>
          </a:bodyPr>
          <a:lstStyle/>
          <a:p>
            <a:pPr algn="just">
              <a:lnSpc>
                <a:spcPts val="3640"/>
              </a:lnSpc>
            </a:pPr>
            <a:r>
              <a:rPr lang="en-US" sz="2600">
                <a:solidFill>
                  <a:srgbClr val="000000"/>
                </a:solidFill>
                <a:latin typeface="Roboto"/>
              </a:rPr>
              <a:t>·TLS 1.3, istemci ve sunucu arasında daha basit bir el sıkışma işlemi sağlar. Önceden kullanılan şifre paketlerinin sayısı büyük ölçüde azaltıldı ve aynı zamanda güvensiz seçeneklerin seçilmesi de engelledi. </a:t>
            </a:r>
          </a:p>
          <a:p>
            <a:pPr algn="just">
              <a:lnSpc>
                <a:spcPts val="3640"/>
              </a:lnSpc>
            </a:pPr>
            <a:endParaRPr lang="en-US" sz="2600">
              <a:solidFill>
                <a:srgbClr val="000000"/>
              </a:solidFill>
              <a:latin typeface="Roboto"/>
            </a:endParaRPr>
          </a:p>
          <a:p>
            <a:pPr algn="just">
              <a:lnSpc>
                <a:spcPts val="3640"/>
              </a:lnSpc>
            </a:pPr>
            <a:r>
              <a:rPr lang="en-US" sz="2600">
                <a:solidFill>
                  <a:srgbClr val="000000"/>
                </a:solidFill>
                <a:latin typeface="Roboto"/>
              </a:rPr>
              <a:t>·Diffie-Hellman anahtar değişim algoritmalarını destekler. Bu sayede her oturum için yeni bir anahtar üretildiği için Kusursuz iletme gizliliği (PFS) sağlanır. Bu sızan bir anahtarın yalnızca o belirli oturumun şifresini çözebileceği anlamına gelir. Gelecekte şifreleme anahtarlarına yönelik bir güvenlik ihlali meydana gelirse daha önceki oturumlar hala güvenli kalır.</a:t>
            </a:r>
          </a:p>
          <a:p>
            <a:pPr algn="just">
              <a:lnSpc>
                <a:spcPts val="3640"/>
              </a:lnSpc>
            </a:pPr>
            <a:endParaRPr lang="en-US" sz="2600">
              <a:solidFill>
                <a:srgbClr val="000000"/>
              </a:solidFill>
              <a:latin typeface="Roboto"/>
            </a:endParaRPr>
          </a:p>
          <a:p>
            <a:pPr algn="just">
              <a:lnSpc>
                <a:spcPts val="3640"/>
              </a:lnSpc>
            </a:pPr>
            <a:r>
              <a:rPr lang="en-US" sz="2600">
                <a:solidFill>
                  <a:srgbClr val="000000"/>
                </a:solidFill>
                <a:latin typeface="Roboto"/>
              </a:rPr>
              <a:t>·0-RTT (Sıfır Gidiş-Dönüş Süresi) devam ettirme desteği</a:t>
            </a:r>
          </a:p>
          <a:p>
            <a:pPr algn="just">
              <a:lnSpc>
                <a:spcPts val="3640"/>
              </a:lnSpc>
            </a:pPr>
            <a:r>
              <a:rPr lang="en-US" sz="2600">
                <a:solidFill>
                  <a:srgbClr val="000000"/>
                </a:solidFill>
                <a:latin typeface="Roboto"/>
              </a:rPr>
              <a:t>TLS 1.3 "0-RTT" olarak adlandırılan bir modu destekler. Bu mod, istemci ile sunucu arasında iletişim için herhangi bir gidiş-dönüş veya ileri geri mesajlaşma gerektirmeyen hızlı bir TLS el sıkışması sağlar. Bu özellik, istemci ve sunucu arasındaki iletişimi hızlandırır. Örneğin; kullanıcının daha önceki oturumda kimlik doğrulama ve diğer güvenlik kontrolleri gerçekleştirmiş olduğu web sitesine hızlı bir şekilde yeniden bağlanmasını sağlar.</a:t>
            </a:r>
          </a:p>
          <a:p>
            <a:pPr algn="ctr">
              <a:lnSpc>
                <a:spcPts val="4759"/>
              </a:lnSpc>
            </a:pPr>
            <a:endParaRPr lang="en-US" sz="2600">
              <a:solidFill>
                <a:srgbClr val="000000"/>
              </a:solidFill>
              <a:latin typeface="Roboto"/>
            </a:endParaRPr>
          </a:p>
        </p:txBody>
      </p:sp>
      <p:sp>
        <p:nvSpPr>
          <p:cNvPr id="7" name="TextBox 7"/>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851"/>
            <a:ext cx="18288000" cy="6449995"/>
          </a:xfrm>
          <a:custGeom>
            <a:avLst/>
            <a:gdLst/>
            <a:ahLst/>
            <a:cxnLst/>
            <a:rect l="l" t="t" r="r" b="b"/>
            <a:pathLst>
              <a:path w="18288000" h="6449995">
                <a:moveTo>
                  <a:pt x="0" y="0"/>
                </a:moveTo>
                <a:lnTo>
                  <a:pt x="18288000" y="0"/>
                </a:lnTo>
                <a:lnTo>
                  <a:pt x="18288000" y="6449995"/>
                </a:lnTo>
                <a:lnTo>
                  <a:pt x="0" y="6449995"/>
                </a:lnTo>
                <a:lnTo>
                  <a:pt x="0" y="0"/>
                </a:lnTo>
                <a:close/>
              </a:path>
            </a:pathLst>
          </a:custGeom>
          <a:blipFill>
            <a:blip r:embed="rId2"/>
            <a:stretch>
              <a:fillRect/>
            </a:stretch>
          </a:blipFill>
        </p:spPr>
      </p:sp>
      <p:grpSp>
        <p:nvGrpSpPr>
          <p:cNvPr id="3" name="Group 3"/>
          <p:cNvGrpSpPr/>
          <p:nvPr/>
        </p:nvGrpSpPr>
        <p:grpSpPr>
          <a:xfrm>
            <a:off x="0" y="6478846"/>
            <a:ext cx="18288000" cy="3762696"/>
            <a:chOff x="0" y="0"/>
            <a:chExt cx="4816593" cy="990998"/>
          </a:xfrm>
        </p:grpSpPr>
        <p:sp>
          <p:nvSpPr>
            <p:cNvPr id="4" name="Freeform 4"/>
            <p:cNvSpPr/>
            <p:nvPr/>
          </p:nvSpPr>
          <p:spPr>
            <a:xfrm>
              <a:off x="0" y="0"/>
              <a:ext cx="4816592" cy="990998"/>
            </a:xfrm>
            <a:custGeom>
              <a:avLst/>
              <a:gdLst/>
              <a:ahLst/>
              <a:cxnLst/>
              <a:rect l="l" t="t" r="r" b="b"/>
              <a:pathLst>
                <a:path w="4816592" h="990998">
                  <a:moveTo>
                    <a:pt x="0" y="0"/>
                  </a:moveTo>
                  <a:lnTo>
                    <a:pt x="4816592" y="0"/>
                  </a:lnTo>
                  <a:lnTo>
                    <a:pt x="4816592" y="990998"/>
                  </a:lnTo>
                  <a:lnTo>
                    <a:pt x="0" y="990998"/>
                  </a:lnTo>
                  <a:close/>
                </a:path>
              </a:pathLst>
            </a:custGeom>
            <a:solidFill>
              <a:srgbClr val="4AD9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52712" y="6881587"/>
            <a:ext cx="15182576" cy="2376713"/>
            <a:chOff x="0" y="0"/>
            <a:chExt cx="3998703" cy="625966"/>
          </a:xfrm>
        </p:grpSpPr>
        <p:sp>
          <p:nvSpPr>
            <p:cNvPr id="7" name="Freeform 7"/>
            <p:cNvSpPr/>
            <p:nvPr/>
          </p:nvSpPr>
          <p:spPr>
            <a:xfrm>
              <a:off x="0" y="0"/>
              <a:ext cx="3998703" cy="625966"/>
            </a:xfrm>
            <a:custGeom>
              <a:avLst/>
              <a:gdLst/>
              <a:ahLst/>
              <a:cxnLst/>
              <a:rect l="l" t="t" r="r" b="b"/>
              <a:pathLst>
                <a:path w="3998703" h="625966">
                  <a:moveTo>
                    <a:pt x="0" y="0"/>
                  </a:moveTo>
                  <a:lnTo>
                    <a:pt x="3998703" y="0"/>
                  </a:lnTo>
                  <a:lnTo>
                    <a:pt x="3998703" y="625966"/>
                  </a:lnTo>
                  <a:lnTo>
                    <a:pt x="0" y="625966"/>
                  </a:lnTo>
                  <a:close/>
                </a:path>
              </a:pathLst>
            </a:custGeom>
            <a:solidFill>
              <a:srgbClr val="EEF1F1"/>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6974027"/>
            <a:ext cx="18288000" cy="2095397"/>
          </a:xfrm>
          <a:prstGeom prst="rect">
            <a:avLst/>
          </a:prstGeom>
        </p:spPr>
        <p:txBody>
          <a:bodyPr lIns="0" tIns="0" rIns="0" bIns="0" rtlCol="0" anchor="t">
            <a:spAutoFit/>
          </a:bodyPr>
          <a:lstStyle/>
          <a:p>
            <a:pPr algn="ctr">
              <a:lnSpc>
                <a:spcPts val="8405"/>
              </a:lnSpc>
              <a:spcBef>
                <a:spcPct val="0"/>
              </a:spcBef>
            </a:pPr>
            <a:r>
              <a:rPr lang="en-US" sz="6004">
                <a:solidFill>
                  <a:srgbClr val="0C0E41"/>
                </a:solidFill>
                <a:latin typeface="Open Sans Bold"/>
              </a:rPr>
              <a:t>Güvenli kodlama teknikleri ve zafiyet taramaları</a:t>
            </a:r>
          </a:p>
        </p:txBody>
      </p:sp>
      <p:sp>
        <p:nvSpPr>
          <p:cNvPr id="10" name="TextBox 10"/>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241"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061213" y="2837407"/>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176077" y="2946139"/>
            <a:ext cx="241930" cy="182052"/>
          </a:xfrm>
          <a:custGeom>
            <a:avLst/>
            <a:gdLst/>
            <a:ahLst/>
            <a:cxnLst/>
            <a:rect l="l" t="t" r="r" b="b"/>
            <a:pathLst>
              <a:path w="241930" h="182052">
                <a:moveTo>
                  <a:pt x="0" y="0"/>
                </a:moveTo>
                <a:lnTo>
                  <a:pt x="241929" y="0"/>
                </a:lnTo>
                <a:lnTo>
                  <a:pt x="241929"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061213" y="5855789"/>
            <a:ext cx="405143" cy="406668"/>
          </a:xfrm>
          <a:custGeom>
            <a:avLst/>
            <a:gdLst/>
            <a:ahLst/>
            <a:cxnLst/>
            <a:rect l="l" t="t" r="r" b="b"/>
            <a:pathLst>
              <a:path w="405143" h="406668">
                <a:moveTo>
                  <a:pt x="0" y="0"/>
                </a:moveTo>
                <a:lnTo>
                  <a:pt x="405142" y="0"/>
                </a:lnTo>
                <a:lnTo>
                  <a:pt x="405142" y="406667"/>
                </a:lnTo>
                <a:lnTo>
                  <a:pt x="0" y="40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180063" y="5968097"/>
            <a:ext cx="241930" cy="182052"/>
          </a:xfrm>
          <a:custGeom>
            <a:avLst/>
            <a:gdLst/>
            <a:ahLst/>
            <a:cxnLst/>
            <a:rect l="l" t="t" r="r" b="b"/>
            <a:pathLst>
              <a:path w="241930" h="182052">
                <a:moveTo>
                  <a:pt x="0" y="0"/>
                </a:moveTo>
                <a:lnTo>
                  <a:pt x="241929" y="0"/>
                </a:lnTo>
                <a:lnTo>
                  <a:pt x="241929"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043111" y="388410"/>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157975" y="497142"/>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2105144" y="388410"/>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2220008" y="497142"/>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2105144" y="2878786"/>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2220008" y="2987518"/>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2197097" y="5855789"/>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2311961" y="5964521"/>
            <a:ext cx="241930" cy="182052"/>
          </a:xfrm>
          <a:custGeom>
            <a:avLst/>
            <a:gdLst/>
            <a:ahLst/>
            <a:cxnLst/>
            <a:rect l="l" t="t" r="r" b="b"/>
            <a:pathLst>
              <a:path w="241930" h="182052">
                <a:moveTo>
                  <a:pt x="0" y="0"/>
                </a:moveTo>
                <a:lnTo>
                  <a:pt x="241929" y="0"/>
                </a:lnTo>
                <a:lnTo>
                  <a:pt x="241929"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2197097" y="8346043"/>
            <a:ext cx="398019" cy="399517"/>
          </a:xfrm>
          <a:custGeom>
            <a:avLst/>
            <a:gdLst/>
            <a:ahLst/>
            <a:cxnLst/>
            <a:rect l="l" t="t" r="r" b="b"/>
            <a:pathLst>
              <a:path w="398019" h="399517">
                <a:moveTo>
                  <a:pt x="0" y="0"/>
                </a:moveTo>
                <a:lnTo>
                  <a:pt x="398019" y="0"/>
                </a:lnTo>
                <a:lnTo>
                  <a:pt x="398019" y="399518"/>
                </a:lnTo>
                <a:lnTo>
                  <a:pt x="0" y="399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2311961" y="8454776"/>
            <a:ext cx="241930" cy="182052"/>
          </a:xfrm>
          <a:custGeom>
            <a:avLst/>
            <a:gdLst/>
            <a:ahLst/>
            <a:cxnLst/>
            <a:rect l="l" t="t" r="r" b="b"/>
            <a:pathLst>
              <a:path w="241930" h="182052">
                <a:moveTo>
                  <a:pt x="0" y="0"/>
                </a:moveTo>
                <a:lnTo>
                  <a:pt x="241929" y="0"/>
                </a:lnTo>
                <a:lnTo>
                  <a:pt x="241929"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348277" y="581025"/>
            <a:ext cx="4653474" cy="790574"/>
          </a:xfrm>
          <a:prstGeom prst="rect">
            <a:avLst/>
          </a:prstGeom>
        </p:spPr>
        <p:txBody>
          <a:bodyPr lIns="0" tIns="0" rIns="0" bIns="0" rtlCol="0" anchor="t">
            <a:spAutoFit/>
          </a:bodyPr>
          <a:lstStyle/>
          <a:p>
            <a:pPr algn="ctr">
              <a:lnSpc>
                <a:spcPts val="6300"/>
              </a:lnSpc>
            </a:pPr>
            <a:r>
              <a:rPr lang="en-US" sz="4500">
                <a:solidFill>
                  <a:srgbClr val="FFBF00"/>
                </a:solidFill>
                <a:latin typeface="Roboto Bold"/>
              </a:rPr>
              <a:t>Microsoft SDL</a:t>
            </a:r>
          </a:p>
        </p:txBody>
      </p:sp>
      <p:sp>
        <p:nvSpPr>
          <p:cNvPr id="20" name="TextBox 20"/>
          <p:cNvSpPr txBox="1"/>
          <p:nvPr/>
        </p:nvSpPr>
        <p:spPr>
          <a:xfrm>
            <a:off x="6061213" y="3387738"/>
            <a:ext cx="4566608" cy="2120898"/>
          </a:xfrm>
          <a:prstGeom prst="rect">
            <a:avLst/>
          </a:prstGeom>
        </p:spPr>
        <p:txBody>
          <a:bodyPr lIns="0" tIns="0" rIns="0" bIns="0" rtlCol="0" anchor="t">
            <a:spAutoFit/>
          </a:bodyPr>
          <a:lstStyle/>
          <a:p>
            <a:pPr>
              <a:lnSpc>
                <a:spcPts val="2800"/>
              </a:lnSpc>
            </a:pPr>
            <a:r>
              <a:rPr lang="en-US" sz="2000">
                <a:solidFill>
                  <a:srgbClr val="000000"/>
                </a:solidFill>
                <a:latin typeface="Roboto"/>
              </a:rPr>
              <a:t>Kullanıcıların güvenliği sağlanır. Geliştirme ekipleri gereksinimleri, ürünün ele alacağı veri türünü, bilenen tehditleri, en iyi uygulamaları gibi faktörlere göre tanımlar.</a:t>
            </a:r>
          </a:p>
          <a:p>
            <a:pPr>
              <a:lnSpc>
                <a:spcPts val="2800"/>
              </a:lnSpc>
            </a:pPr>
            <a:endParaRPr lang="en-US" sz="2000">
              <a:solidFill>
                <a:srgbClr val="000000"/>
              </a:solidFill>
              <a:latin typeface="Roboto"/>
            </a:endParaRPr>
          </a:p>
        </p:txBody>
      </p:sp>
      <p:sp>
        <p:nvSpPr>
          <p:cNvPr id="21" name="TextBox 21"/>
          <p:cNvSpPr txBox="1"/>
          <p:nvPr/>
        </p:nvSpPr>
        <p:spPr>
          <a:xfrm>
            <a:off x="6043111" y="6366327"/>
            <a:ext cx="4566608"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Tasarım gereksinimleri oluşturulur. Potansiyel tehdit risklerine göre tanımlanır, sınıflandırılır ve derecelendirmek için tehdit modelleri oluşturulur. </a:t>
            </a:r>
          </a:p>
        </p:txBody>
      </p:sp>
      <p:sp>
        <p:nvSpPr>
          <p:cNvPr id="22" name="TextBox 22"/>
          <p:cNvSpPr txBox="1"/>
          <p:nvPr/>
        </p:nvSpPr>
        <p:spPr>
          <a:xfrm>
            <a:off x="6878798" y="2821636"/>
            <a:ext cx="2931438"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2-Gereksinim</a:t>
            </a:r>
          </a:p>
        </p:txBody>
      </p:sp>
      <p:sp>
        <p:nvSpPr>
          <p:cNvPr id="23" name="TextBox 23"/>
          <p:cNvSpPr txBox="1"/>
          <p:nvPr/>
        </p:nvSpPr>
        <p:spPr>
          <a:xfrm>
            <a:off x="6860696" y="5798639"/>
            <a:ext cx="2931438"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3-Tasarım</a:t>
            </a:r>
          </a:p>
        </p:txBody>
      </p:sp>
      <p:sp>
        <p:nvSpPr>
          <p:cNvPr id="24" name="TextBox 24"/>
          <p:cNvSpPr txBox="1"/>
          <p:nvPr/>
        </p:nvSpPr>
        <p:spPr>
          <a:xfrm>
            <a:off x="6043111" y="938742"/>
            <a:ext cx="4566608" cy="711198"/>
          </a:xfrm>
          <a:prstGeom prst="rect">
            <a:avLst/>
          </a:prstGeom>
        </p:spPr>
        <p:txBody>
          <a:bodyPr lIns="0" tIns="0" rIns="0" bIns="0" rtlCol="0" anchor="t">
            <a:spAutoFit/>
          </a:bodyPr>
          <a:lstStyle/>
          <a:p>
            <a:pPr>
              <a:lnSpc>
                <a:spcPts val="2800"/>
              </a:lnSpc>
            </a:pPr>
            <a:r>
              <a:rPr lang="en-US" sz="2000">
                <a:solidFill>
                  <a:srgbClr val="000000"/>
                </a:solidFill>
                <a:latin typeface="Roboto"/>
              </a:rPr>
              <a:t>Tüm çalışanların eğitimi gerçekleşir. Bu aşama sonunda çalışanlar bilinçlenir. </a:t>
            </a:r>
          </a:p>
        </p:txBody>
      </p:sp>
      <p:sp>
        <p:nvSpPr>
          <p:cNvPr id="25" name="TextBox 25"/>
          <p:cNvSpPr txBox="1"/>
          <p:nvPr/>
        </p:nvSpPr>
        <p:spPr>
          <a:xfrm>
            <a:off x="6851171" y="372639"/>
            <a:ext cx="2931438"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1-Eğitim</a:t>
            </a:r>
          </a:p>
        </p:txBody>
      </p:sp>
      <p:sp>
        <p:nvSpPr>
          <p:cNvPr id="26" name="TextBox 26"/>
          <p:cNvSpPr txBox="1"/>
          <p:nvPr/>
        </p:nvSpPr>
        <p:spPr>
          <a:xfrm>
            <a:off x="870228" y="3323836"/>
            <a:ext cx="3775708" cy="3498848"/>
          </a:xfrm>
          <a:prstGeom prst="rect">
            <a:avLst/>
          </a:prstGeom>
        </p:spPr>
        <p:txBody>
          <a:bodyPr lIns="0" tIns="0" rIns="0" bIns="0" rtlCol="0" anchor="t">
            <a:spAutoFit/>
          </a:bodyPr>
          <a:lstStyle/>
          <a:p>
            <a:pPr>
              <a:lnSpc>
                <a:spcPts val="3500"/>
              </a:lnSpc>
            </a:pPr>
            <a:r>
              <a:rPr lang="en-US" sz="2500">
                <a:solidFill>
                  <a:srgbClr val="FFFFFF"/>
                </a:solidFill>
                <a:latin typeface="Roboto"/>
              </a:rPr>
              <a:t>Microsoft geliştiricileri tarafından, geliştirdikleri yazılımların güvenliği için geliştirilmiş yaşam sağlamak için oluşturulmuş bir yaşam döngüsüdür. </a:t>
            </a:r>
          </a:p>
          <a:p>
            <a:pPr>
              <a:lnSpc>
                <a:spcPts val="3500"/>
              </a:lnSpc>
            </a:pPr>
            <a:endParaRPr lang="en-US" sz="2500">
              <a:solidFill>
                <a:srgbClr val="FFFFFF"/>
              </a:solidFill>
              <a:latin typeface="Roboto"/>
            </a:endParaRPr>
          </a:p>
        </p:txBody>
      </p:sp>
      <p:sp>
        <p:nvSpPr>
          <p:cNvPr id="27" name="TextBox 27"/>
          <p:cNvSpPr txBox="1"/>
          <p:nvPr/>
        </p:nvSpPr>
        <p:spPr>
          <a:xfrm>
            <a:off x="12105144" y="938742"/>
            <a:ext cx="4566608" cy="1416048"/>
          </a:xfrm>
          <a:prstGeom prst="rect">
            <a:avLst/>
          </a:prstGeom>
        </p:spPr>
        <p:txBody>
          <a:bodyPr lIns="0" tIns="0" rIns="0" bIns="0" rtlCol="0" anchor="t">
            <a:spAutoFit/>
          </a:bodyPr>
          <a:lstStyle/>
          <a:p>
            <a:pPr>
              <a:lnSpc>
                <a:spcPts val="2800"/>
              </a:lnSpc>
            </a:pPr>
            <a:r>
              <a:rPr lang="en-US" sz="2000">
                <a:solidFill>
                  <a:srgbClr val="000000"/>
                </a:solidFill>
                <a:latin typeface="Roboto"/>
              </a:rPr>
              <a:t>Statik analiz yapılır ve onaylanmış araçlar kullanılır. Güvensiz kod kullanmamaya dikkat edilir. </a:t>
            </a:r>
          </a:p>
          <a:p>
            <a:pPr>
              <a:lnSpc>
                <a:spcPts val="2800"/>
              </a:lnSpc>
            </a:pPr>
            <a:endParaRPr lang="en-US" sz="2000">
              <a:solidFill>
                <a:srgbClr val="000000"/>
              </a:solidFill>
              <a:latin typeface="Roboto"/>
            </a:endParaRPr>
          </a:p>
        </p:txBody>
      </p:sp>
      <p:sp>
        <p:nvSpPr>
          <p:cNvPr id="28" name="TextBox 28"/>
          <p:cNvSpPr txBox="1"/>
          <p:nvPr/>
        </p:nvSpPr>
        <p:spPr>
          <a:xfrm>
            <a:off x="12912738" y="372639"/>
            <a:ext cx="2931438"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4-Geliştirme</a:t>
            </a:r>
          </a:p>
        </p:txBody>
      </p:sp>
      <p:sp>
        <p:nvSpPr>
          <p:cNvPr id="29" name="TextBox 29"/>
          <p:cNvSpPr txBox="1"/>
          <p:nvPr/>
        </p:nvSpPr>
        <p:spPr>
          <a:xfrm>
            <a:off x="12105144" y="3429117"/>
            <a:ext cx="4566608"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Kodun yayınlanabilmesi için uygunluğu kontrol edilir. Manuel kod analizi, ikili analiz, bulanıklık testi gibi testler yapılır. Penetrasyon testleri uygulanır.</a:t>
            </a:r>
          </a:p>
          <a:p>
            <a:pPr>
              <a:lnSpc>
                <a:spcPts val="2800"/>
              </a:lnSpc>
            </a:pPr>
            <a:endParaRPr lang="en-US" sz="2000">
              <a:solidFill>
                <a:srgbClr val="000000"/>
              </a:solidFill>
              <a:latin typeface="Roboto"/>
            </a:endParaRPr>
          </a:p>
        </p:txBody>
      </p:sp>
      <p:sp>
        <p:nvSpPr>
          <p:cNvPr id="30" name="TextBox 30"/>
          <p:cNvSpPr txBox="1"/>
          <p:nvPr/>
        </p:nvSpPr>
        <p:spPr>
          <a:xfrm>
            <a:off x="12922729" y="2863015"/>
            <a:ext cx="2931438"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5-Doğrulama</a:t>
            </a:r>
          </a:p>
        </p:txBody>
      </p:sp>
      <p:sp>
        <p:nvSpPr>
          <p:cNvPr id="31" name="TextBox 31"/>
          <p:cNvSpPr txBox="1"/>
          <p:nvPr/>
        </p:nvSpPr>
        <p:spPr>
          <a:xfrm>
            <a:off x="12197097" y="6406120"/>
            <a:ext cx="4566608" cy="1416048"/>
          </a:xfrm>
          <a:prstGeom prst="rect">
            <a:avLst/>
          </a:prstGeom>
        </p:spPr>
        <p:txBody>
          <a:bodyPr lIns="0" tIns="0" rIns="0" bIns="0" rtlCol="0" anchor="t">
            <a:spAutoFit/>
          </a:bodyPr>
          <a:lstStyle/>
          <a:p>
            <a:pPr>
              <a:lnSpc>
                <a:spcPts val="2800"/>
              </a:lnSpc>
            </a:pPr>
            <a:r>
              <a:rPr lang="en-US" sz="2000">
                <a:solidFill>
                  <a:srgbClr val="000000"/>
                </a:solidFill>
                <a:latin typeface="Roboto"/>
              </a:rPr>
              <a:t>Tüm testler geçildikten sonra uygulama hemen müşterilere sunulmaz. Belirlenmiş gruplara kademeli olarak sunulur.</a:t>
            </a:r>
          </a:p>
        </p:txBody>
      </p:sp>
      <p:sp>
        <p:nvSpPr>
          <p:cNvPr id="32" name="TextBox 32"/>
          <p:cNvSpPr txBox="1"/>
          <p:nvPr/>
        </p:nvSpPr>
        <p:spPr>
          <a:xfrm>
            <a:off x="13014681" y="5840018"/>
            <a:ext cx="2931438"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6-Sürüm</a:t>
            </a:r>
          </a:p>
        </p:txBody>
      </p:sp>
      <p:sp>
        <p:nvSpPr>
          <p:cNvPr id="33" name="TextBox 33"/>
          <p:cNvSpPr txBox="1"/>
          <p:nvPr/>
        </p:nvSpPr>
        <p:spPr>
          <a:xfrm>
            <a:off x="12197097" y="8896375"/>
            <a:ext cx="4566608" cy="358773"/>
          </a:xfrm>
          <a:prstGeom prst="rect">
            <a:avLst/>
          </a:prstGeom>
        </p:spPr>
        <p:txBody>
          <a:bodyPr lIns="0" tIns="0" rIns="0" bIns="0" rtlCol="0" anchor="t">
            <a:spAutoFit/>
          </a:bodyPr>
          <a:lstStyle/>
          <a:p>
            <a:pPr>
              <a:lnSpc>
                <a:spcPts val="2800"/>
              </a:lnSpc>
            </a:pPr>
            <a:r>
              <a:rPr lang="en-US" sz="2000">
                <a:solidFill>
                  <a:srgbClr val="000000"/>
                </a:solidFill>
                <a:latin typeface="Roboto"/>
              </a:rPr>
              <a:t>Olay yönetim planı işletilir.</a:t>
            </a:r>
          </a:p>
        </p:txBody>
      </p:sp>
      <p:sp>
        <p:nvSpPr>
          <p:cNvPr id="34" name="TextBox 34"/>
          <p:cNvSpPr txBox="1"/>
          <p:nvPr/>
        </p:nvSpPr>
        <p:spPr>
          <a:xfrm>
            <a:off x="13014681" y="8330272"/>
            <a:ext cx="2931438"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7-Müdahale</a:t>
            </a:r>
          </a:p>
        </p:txBody>
      </p:sp>
      <p:sp>
        <p:nvSpPr>
          <p:cNvPr id="35" name="TextBox 3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000500" y="-4000390"/>
            <a:ext cx="10287000" cy="18288000"/>
            <a:chOff x="0" y="0"/>
            <a:chExt cx="2709333" cy="4816593"/>
          </a:xfrm>
        </p:grpSpPr>
        <p:sp>
          <p:nvSpPr>
            <p:cNvPr id="3" name="Freeform 3"/>
            <p:cNvSpPr/>
            <p:nvPr/>
          </p:nvSpPr>
          <p:spPr>
            <a:xfrm>
              <a:off x="0" y="0"/>
              <a:ext cx="2709333" cy="4816592"/>
            </a:xfrm>
            <a:custGeom>
              <a:avLst/>
              <a:gdLst/>
              <a:ahLst/>
              <a:cxnLst/>
              <a:rect l="l" t="t" r="r" b="b"/>
              <a:pathLst>
                <a:path w="2709333" h="4816592">
                  <a:moveTo>
                    <a:pt x="0" y="0"/>
                  </a:moveTo>
                  <a:lnTo>
                    <a:pt x="2709333" y="0"/>
                  </a:lnTo>
                  <a:lnTo>
                    <a:pt x="2709333" y="4816592"/>
                  </a:lnTo>
                  <a:lnTo>
                    <a:pt x="0" y="4816592"/>
                  </a:lnTo>
                  <a:close/>
                </a:path>
              </a:pathLst>
            </a:custGeom>
            <a:solidFill>
              <a:srgbClr val="BBBEE6">
                <a:alpha val="8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18206"/>
            <a:ext cx="12308161" cy="820987"/>
            <a:chOff x="0" y="0"/>
            <a:chExt cx="3241656" cy="216227"/>
          </a:xfrm>
        </p:grpSpPr>
        <p:sp>
          <p:nvSpPr>
            <p:cNvPr id="6" name="Freeform 6"/>
            <p:cNvSpPr/>
            <p:nvPr/>
          </p:nvSpPr>
          <p:spPr>
            <a:xfrm>
              <a:off x="0" y="0"/>
              <a:ext cx="3241656" cy="216227"/>
            </a:xfrm>
            <a:custGeom>
              <a:avLst/>
              <a:gdLst/>
              <a:ahLst/>
              <a:cxnLst/>
              <a:rect l="l" t="t" r="r" b="b"/>
              <a:pathLst>
                <a:path w="3241656" h="216227">
                  <a:moveTo>
                    <a:pt x="0" y="0"/>
                  </a:moveTo>
                  <a:lnTo>
                    <a:pt x="3241656" y="0"/>
                  </a:lnTo>
                  <a:lnTo>
                    <a:pt x="3241656" y="216227"/>
                  </a:lnTo>
                  <a:lnTo>
                    <a:pt x="0" y="216227"/>
                  </a:lnTo>
                  <a:close/>
                </a:path>
              </a:pathLst>
            </a:custGeom>
            <a:solidFill>
              <a:srgbClr val="FFBF0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38250" y="2257861"/>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714573" y="648619"/>
            <a:ext cx="6593589" cy="790574"/>
          </a:xfrm>
          <a:prstGeom prst="rect">
            <a:avLst/>
          </a:prstGeom>
        </p:spPr>
        <p:txBody>
          <a:bodyPr lIns="0" tIns="0" rIns="0" bIns="0" rtlCol="0" anchor="t">
            <a:spAutoFit/>
          </a:bodyPr>
          <a:lstStyle/>
          <a:p>
            <a:pPr>
              <a:lnSpc>
                <a:spcPts val="6300"/>
              </a:lnSpc>
            </a:pPr>
            <a:r>
              <a:rPr lang="en-US" sz="4500">
                <a:solidFill>
                  <a:srgbClr val="000000"/>
                </a:solidFill>
                <a:latin typeface="Roboto Bold"/>
              </a:rPr>
              <a:t>Güvenli Kodlama İlkeleri</a:t>
            </a:r>
          </a:p>
        </p:txBody>
      </p:sp>
      <p:sp>
        <p:nvSpPr>
          <p:cNvPr id="10" name="TextBox 10"/>
          <p:cNvSpPr txBox="1"/>
          <p:nvPr/>
        </p:nvSpPr>
        <p:spPr>
          <a:xfrm>
            <a:off x="638250" y="2941396"/>
            <a:ext cx="5482578" cy="2120898"/>
          </a:xfrm>
          <a:prstGeom prst="rect">
            <a:avLst/>
          </a:prstGeom>
        </p:spPr>
        <p:txBody>
          <a:bodyPr lIns="0" tIns="0" rIns="0" bIns="0" rtlCol="0" anchor="t">
            <a:spAutoFit/>
          </a:bodyPr>
          <a:lstStyle/>
          <a:p>
            <a:pPr>
              <a:lnSpc>
                <a:spcPts val="2800"/>
              </a:lnSpc>
            </a:pPr>
            <a:r>
              <a:rPr lang="en-US" sz="2000">
                <a:solidFill>
                  <a:srgbClr val="000000"/>
                </a:solidFill>
                <a:latin typeface="Roboto"/>
              </a:rPr>
              <a:t>Bu sayede uygulamanın sistemde yapabileceği değişikler sınırlanır, farklı ortamlarda çalışmaya daha kolay uyum sağlar ve bu yazılım öğesi diğer görevlerden ve öğelerden ayrı çalıştığı için daha güvenli bir sistem olur.</a:t>
            </a:r>
          </a:p>
          <a:p>
            <a:pPr>
              <a:lnSpc>
                <a:spcPts val="2800"/>
              </a:lnSpc>
            </a:pPr>
            <a:endParaRPr lang="en-US" sz="2000">
              <a:solidFill>
                <a:srgbClr val="000000"/>
              </a:solidFill>
              <a:latin typeface="Roboto"/>
            </a:endParaRPr>
          </a:p>
        </p:txBody>
      </p:sp>
      <p:sp>
        <p:nvSpPr>
          <p:cNvPr id="11" name="TextBox 11"/>
          <p:cNvSpPr txBox="1"/>
          <p:nvPr/>
        </p:nvSpPr>
        <p:spPr>
          <a:xfrm>
            <a:off x="1323202" y="2280043"/>
            <a:ext cx="4391371"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Gerek Duyulan en az yetkiyi ver</a:t>
            </a:r>
          </a:p>
          <a:p>
            <a:pPr>
              <a:lnSpc>
                <a:spcPts val="3360"/>
              </a:lnSpc>
            </a:pPr>
            <a:endParaRPr lang="en-US" sz="2400">
              <a:solidFill>
                <a:srgbClr val="000000"/>
              </a:solidFill>
              <a:latin typeface="Roboto Bold"/>
            </a:endParaRPr>
          </a:p>
        </p:txBody>
      </p:sp>
      <p:sp>
        <p:nvSpPr>
          <p:cNvPr id="12" name="Freeform 12"/>
          <p:cNvSpPr/>
          <p:nvPr/>
        </p:nvSpPr>
        <p:spPr>
          <a:xfrm>
            <a:off x="638250" y="5064278"/>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638250" y="5732309"/>
            <a:ext cx="4566608" cy="1063623"/>
          </a:xfrm>
          <a:prstGeom prst="rect">
            <a:avLst/>
          </a:prstGeom>
        </p:spPr>
        <p:txBody>
          <a:bodyPr lIns="0" tIns="0" rIns="0" bIns="0" rtlCol="0" anchor="t">
            <a:spAutoFit/>
          </a:bodyPr>
          <a:lstStyle/>
          <a:p>
            <a:pPr>
              <a:lnSpc>
                <a:spcPts val="2800"/>
              </a:lnSpc>
            </a:pPr>
            <a:r>
              <a:rPr lang="en-US" sz="2000">
                <a:solidFill>
                  <a:srgbClr val="000000"/>
                </a:solidFill>
                <a:latin typeface="Roboto"/>
              </a:rPr>
              <a:t>Bu sayede yetkisiz erişimlerin önüne geçilir. </a:t>
            </a:r>
          </a:p>
          <a:p>
            <a:pPr>
              <a:lnSpc>
                <a:spcPts val="2800"/>
              </a:lnSpc>
            </a:pPr>
            <a:endParaRPr lang="en-US" sz="2000">
              <a:solidFill>
                <a:srgbClr val="000000"/>
              </a:solidFill>
              <a:latin typeface="Roboto"/>
            </a:endParaRPr>
          </a:p>
        </p:txBody>
      </p:sp>
      <p:sp>
        <p:nvSpPr>
          <p:cNvPr id="14" name="TextBox 14"/>
          <p:cNvSpPr txBox="1"/>
          <p:nvPr/>
        </p:nvSpPr>
        <p:spPr>
          <a:xfrm>
            <a:off x="1323202" y="5086460"/>
            <a:ext cx="3213276"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Tüm erişimleri Denetle</a:t>
            </a:r>
          </a:p>
          <a:p>
            <a:pPr>
              <a:lnSpc>
                <a:spcPts val="3360"/>
              </a:lnSpc>
            </a:pPr>
            <a:endParaRPr lang="en-US" sz="2400">
              <a:solidFill>
                <a:srgbClr val="000000"/>
              </a:solidFill>
              <a:latin typeface="Roboto Bold"/>
            </a:endParaRPr>
          </a:p>
        </p:txBody>
      </p:sp>
      <p:sp>
        <p:nvSpPr>
          <p:cNvPr id="15" name="Freeform 15"/>
          <p:cNvSpPr/>
          <p:nvPr/>
        </p:nvSpPr>
        <p:spPr>
          <a:xfrm>
            <a:off x="638250" y="7163861"/>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640111" y="7833064"/>
            <a:ext cx="5208956"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Sistem yüksek güvenlikli işlemler için birden fazla güvenlik koşuluna bağlı izin vermelidir. Bu sayede saldırılar ile sistemde büyük değişiklikler oluşturmak zorlaşır. </a:t>
            </a:r>
          </a:p>
          <a:p>
            <a:pPr>
              <a:lnSpc>
                <a:spcPts val="2800"/>
              </a:lnSpc>
            </a:pPr>
            <a:endParaRPr lang="en-US" sz="2000">
              <a:solidFill>
                <a:srgbClr val="000000"/>
              </a:solidFill>
              <a:latin typeface="Roboto"/>
            </a:endParaRPr>
          </a:p>
        </p:txBody>
      </p:sp>
      <p:sp>
        <p:nvSpPr>
          <p:cNvPr id="17" name="TextBox 17"/>
          <p:cNvSpPr txBox="1"/>
          <p:nvPr/>
        </p:nvSpPr>
        <p:spPr>
          <a:xfrm>
            <a:off x="1323202" y="7186043"/>
            <a:ext cx="3095843"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Yetkileri ayırma</a:t>
            </a:r>
          </a:p>
          <a:p>
            <a:pPr>
              <a:lnSpc>
                <a:spcPts val="3360"/>
              </a:lnSpc>
            </a:pPr>
            <a:endParaRPr lang="en-US" sz="2400">
              <a:solidFill>
                <a:srgbClr val="000000"/>
              </a:solidFill>
              <a:latin typeface="Roboto Bold"/>
            </a:endParaRPr>
          </a:p>
        </p:txBody>
      </p:sp>
      <p:sp>
        <p:nvSpPr>
          <p:cNvPr id="18" name="Freeform 18"/>
          <p:cNvSpPr/>
          <p:nvPr/>
        </p:nvSpPr>
        <p:spPr>
          <a:xfrm>
            <a:off x="9011367" y="2257861"/>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9144000" y="2941396"/>
            <a:ext cx="4566608"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Bazı varsayılan değerler herkese açık olabilir. Bu durumun kısıtlanması gerekir aksi halde saldırgan deneme yanılma yöntemi ile bunları bulabilir. </a:t>
            </a:r>
          </a:p>
          <a:p>
            <a:pPr>
              <a:lnSpc>
                <a:spcPts val="2800"/>
              </a:lnSpc>
            </a:pPr>
            <a:endParaRPr lang="en-US" sz="2000">
              <a:solidFill>
                <a:srgbClr val="000000"/>
              </a:solidFill>
              <a:latin typeface="Roboto"/>
            </a:endParaRPr>
          </a:p>
        </p:txBody>
      </p:sp>
      <p:sp>
        <p:nvSpPr>
          <p:cNvPr id="20" name="TextBox 20"/>
          <p:cNvSpPr txBox="1"/>
          <p:nvPr/>
        </p:nvSpPr>
        <p:spPr>
          <a:xfrm>
            <a:off x="9696319" y="2280043"/>
            <a:ext cx="5726323"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Varsayılan değerleri güvenli hale getirme</a:t>
            </a:r>
          </a:p>
          <a:p>
            <a:pPr>
              <a:lnSpc>
                <a:spcPts val="3360"/>
              </a:lnSpc>
            </a:pPr>
            <a:endParaRPr lang="en-US" sz="2400">
              <a:solidFill>
                <a:srgbClr val="000000"/>
              </a:solidFill>
              <a:latin typeface="Roboto Bold"/>
            </a:endParaRPr>
          </a:p>
        </p:txBody>
      </p:sp>
      <p:sp>
        <p:nvSpPr>
          <p:cNvPr id="21" name="Freeform 21"/>
          <p:cNvSpPr/>
          <p:nvPr/>
        </p:nvSpPr>
        <p:spPr>
          <a:xfrm>
            <a:off x="9011367" y="5062294"/>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9195801" y="5732309"/>
            <a:ext cx="4566608" cy="1416048"/>
          </a:xfrm>
          <a:prstGeom prst="rect">
            <a:avLst/>
          </a:prstGeom>
        </p:spPr>
        <p:txBody>
          <a:bodyPr lIns="0" tIns="0" rIns="0" bIns="0" rtlCol="0" anchor="t">
            <a:spAutoFit/>
          </a:bodyPr>
          <a:lstStyle/>
          <a:p>
            <a:pPr>
              <a:lnSpc>
                <a:spcPts val="2800"/>
              </a:lnSpc>
            </a:pPr>
            <a:r>
              <a:rPr lang="en-US" sz="2000">
                <a:solidFill>
                  <a:srgbClr val="000000"/>
                </a:solidFill>
                <a:latin typeface="Roboto"/>
              </a:rPr>
              <a:t>Kaynaklara erişen mekanizmaların ortak kullanılması durumunda bilgi sızması veya yan kanal saldırısına sebep olabilir. </a:t>
            </a:r>
          </a:p>
          <a:p>
            <a:pPr>
              <a:lnSpc>
                <a:spcPts val="2800"/>
              </a:lnSpc>
            </a:pPr>
            <a:endParaRPr lang="en-US" sz="2000">
              <a:solidFill>
                <a:srgbClr val="000000"/>
              </a:solidFill>
              <a:latin typeface="Roboto"/>
            </a:endParaRPr>
          </a:p>
        </p:txBody>
      </p:sp>
      <p:sp>
        <p:nvSpPr>
          <p:cNvPr id="23" name="TextBox 23"/>
          <p:cNvSpPr txBox="1"/>
          <p:nvPr/>
        </p:nvSpPr>
        <p:spPr>
          <a:xfrm>
            <a:off x="9696319" y="5084476"/>
            <a:ext cx="7430348"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Ortak erişebilen kaynaklara farklı kanallardan erişme</a:t>
            </a:r>
          </a:p>
          <a:p>
            <a:pPr>
              <a:lnSpc>
                <a:spcPts val="3360"/>
              </a:lnSpc>
            </a:pPr>
            <a:endParaRPr lang="en-US" sz="2400">
              <a:solidFill>
                <a:srgbClr val="000000"/>
              </a:solidFill>
              <a:latin typeface="Roboto Bold"/>
            </a:endParaRPr>
          </a:p>
        </p:txBody>
      </p:sp>
      <p:sp>
        <p:nvSpPr>
          <p:cNvPr id="24" name="Freeform 24"/>
          <p:cNvSpPr/>
          <p:nvPr/>
        </p:nvSpPr>
        <p:spPr>
          <a:xfrm>
            <a:off x="9011367" y="7163861"/>
            <a:ext cx="368868" cy="516803"/>
          </a:xfrm>
          <a:custGeom>
            <a:avLst/>
            <a:gdLst/>
            <a:ahLst/>
            <a:cxnLst/>
            <a:rect l="l" t="t" r="r" b="b"/>
            <a:pathLst>
              <a:path w="368868" h="516803">
                <a:moveTo>
                  <a:pt x="0" y="0"/>
                </a:moveTo>
                <a:lnTo>
                  <a:pt x="368868" y="0"/>
                </a:lnTo>
                <a:lnTo>
                  <a:pt x="368868"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TextBox 25"/>
          <p:cNvSpPr txBox="1"/>
          <p:nvPr/>
        </p:nvSpPr>
        <p:spPr>
          <a:xfrm>
            <a:off x="9144000" y="7833064"/>
            <a:ext cx="4566608" cy="1416048"/>
          </a:xfrm>
          <a:prstGeom prst="rect">
            <a:avLst/>
          </a:prstGeom>
        </p:spPr>
        <p:txBody>
          <a:bodyPr lIns="0" tIns="0" rIns="0" bIns="0" rtlCol="0" anchor="t">
            <a:spAutoFit/>
          </a:bodyPr>
          <a:lstStyle/>
          <a:p>
            <a:pPr>
              <a:lnSpc>
                <a:spcPts val="2800"/>
              </a:lnSpc>
            </a:pPr>
            <a:r>
              <a:rPr lang="en-US" sz="2000">
                <a:solidFill>
                  <a:srgbClr val="000000"/>
                </a:solidFill>
                <a:latin typeface="Roboto"/>
              </a:rPr>
              <a:t>Bir yazılım en zayıf noktası kadar güvenlidir. Mutlaka en zayıf halka tespit edilmeli ve ona özel önlem alınmalıdır. </a:t>
            </a:r>
          </a:p>
          <a:p>
            <a:pPr>
              <a:lnSpc>
                <a:spcPts val="2800"/>
              </a:lnSpc>
            </a:pPr>
            <a:endParaRPr lang="en-US" sz="2000">
              <a:solidFill>
                <a:srgbClr val="000000"/>
              </a:solidFill>
              <a:latin typeface="Roboto"/>
            </a:endParaRPr>
          </a:p>
        </p:txBody>
      </p:sp>
      <p:sp>
        <p:nvSpPr>
          <p:cNvPr id="26" name="TextBox 26"/>
          <p:cNvSpPr txBox="1"/>
          <p:nvPr/>
        </p:nvSpPr>
        <p:spPr>
          <a:xfrm>
            <a:off x="9696319" y="7186043"/>
            <a:ext cx="4622461"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En zayıf halkayı güçlendirme</a:t>
            </a:r>
          </a:p>
          <a:p>
            <a:pPr>
              <a:lnSpc>
                <a:spcPts val="3360"/>
              </a:lnSpc>
            </a:pPr>
            <a:endParaRPr lang="en-US" sz="2400">
              <a:solidFill>
                <a:srgbClr val="000000"/>
              </a:solidFill>
              <a:latin typeface="Roboto Bold"/>
            </a:endParaRPr>
          </a:p>
        </p:txBody>
      </p:sp>
      <p:sp>
        <p:nvSpPr>
          <p:cNvPr id="27" name="TextBox 27"/>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358" b="13358"/>
          <a:stretch>
            <a:fillRect/>
          </a:stretch>
        </p:blipFill>
        <p:spPr>
          <a:xfrm>
            <a:off x="0" y="0"/>
            <a:ext cx="18288000" cy="10287000"/>
          </a:xfrm>
          <a:prstGeom prst="rect">
            <a:avLst/>
          </a:prstGeom>
        </p:spPr>
      </p:pic>
      <p:sp>
        <p:nvSpPr>
          <p:cNvPr id="3" name="TextBox 3"/>
          <p:cNvSpPr txBox="1"/>
          <p:nvPr/>
        </p:nvSpPr>
        <p:spPr>
          <a:xfrm>
            <a:off x="5238642" y="5067300"/>
            <a:ext cx="7212062" cy="3813810"/>
          </a:xfrm>
          <a:prstGeom prst="rect">
            <a:avLst/>
          </a:prstGeom>
        </p:spPr>
        <p:txBody>
          <a:bodyPr lIns="0" tIns="0" rIns="0" bIns="0" rtlCol="0" anchor="t">
            <a:spAutoFit/>
          </a:bodyPr>
          <a:lstStyle/>
          <a:p>
            <a:pPr>
              <a:lnSpc>
                <a:spcPts val="5040"/>
              </a:lnSpc>
            </a:pPr>
            <a:r>
              <a:rPr lang="en-US" sz="3600">
                <a:solidFill>
                  <a:srgbClr val="000000"/>
                </a:solidFill>
                <a:latin typeface="Roboto Bold"/>
              </a:rPr>
              <a:t>Bilgi hırsızlığı</a:t>
            </a:r>
          </a:p>
          <a:p>
            <a:pPr>
              <a:lnSpc>
                <a:spcPts val="5040"/>
              </a:lnSpc>
            </a:pPr>
            <a:r>
              <a:rPr lang="en-US" sz="3600">
                <a:solidFill>
                  <a:srgbClr val="000000"/>
                </a:solidFill>
                <a:latin typeface="Roboto Bold"/>
              </a:rPr>
              <a:t>Proje ve kod içeriklerin çalınması</a:t>
            </a:r>
          </a:p>
          <a:p>
            <a:pPr>
              <a:lnSpc>
                <a:spcPts val="5040"/>
              </a:lnSpc>
            </a:pPr>
            <a:r>
              <a:rPr lang="en-US" sz="3600">
                <a:solidFill>
                  <a:srgbClr val="000000"/>
                </a:solidFill>
                <a:latin typeface="Roboto Bold"/>
              </a:rPr>
              <a:t>Zaman, para kaybı, fidye</a:t>
            </a:r>
          </a:p>
          <a:p>
            <a:pPr>
              <a:lnSpc>
                <a:spcPts val="5040"/>
              </a:lnSpc>
            </a:pPr>
            <a:endParaRPr lang="en-US" sz="3600">
              <a:solidFill>
                <a:srgbClr val="000000"/>
              </a:solidFill>
              <a:latin typeface="Roboto Bold"/>
            </a:endParaRPr>
          </a:p>
          <a:p>
            <a:pPr>
              <a:lnSpc>
                <a:spcPts val="5040"/>
              </a:lnSpc>
            </a:pPr>
            <a:r>
              <a:rPr lang="en-US" sz="3600">
                <a:solidFill>
                  <a:srgbClr val="000000"/>
                </a:solidFill>
                <a:latin typeface="Roboto Bold"/>
              </a:rPr>
              <a:t>Veri sızıntısı : Bilgilerin ifşa olması</a:t>
            </a:r>
          </a:p>
          <a:p>
            <a:pPr>
              <a:lnSpc>
                <a:spcPts val="5040"/>
              </a:lnSpc>
              <a:spcBef>
                <a:spcPct val="0"/>
              </a:spcBef>
            </a:pPr>
            <a:r>
              <a:rPr lang="en-US" sz="3600">
                <a:solidFill>
                  <a:srgbClr val="000000"/>
                </a:solidFill>
                <a:latin typeface="Roboto Bold"/>
              </a:rPr>
              <a:t>Veri ihlali : Kasıtlı siber saldırı olayı</a:t>
            </a:r>
          </a:p>
        </p:txBody>
      </p:sp>
      <p:sp>
        <p:nvSpPr>
          <p:cNvPr id="4" name="TextBox 4"/>
          <p:cNvSpPr txBox="1"/>
          <p:nvPr/>
        </p:nvSpPr>
        <p:spPr>
          <a:xfrm>
            <a:off x="3656922" y="1383841"/>
            <a:ext cx="10379521" cy="3233419"/>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Arimo Bold"/>
              </a:rPr>
              <a:t>Veri Sızıntısı ve Yetkisiz Erişim</a:t>
            </a:r>
          </a:p>
        </p:txBody>
      </p:sp>
      <p:sp>
        <p:nvSpPr>
          <p:cNvPr id="5" name="TextBox 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481"/>
            <a:ext cx="18247057" cy="10288812"/>
            <a:chOff x="0" y="0"/>
            <a:chExt cx="4805809" cy="2709811"/>
          </a:xfrm>
        </p:grpSpPr>
        <p:sp>
          <p:nvSpPr>
            <p:cNvPr id="3" name="Freeform 3"/>
            <p:cNvSpPr/>
            <p:nvPr/>
          </p:nvSpPr>
          <p:spPr>
            <a:xfrm>
              <a:off x="0" y="0"/>
              <a:ext cx="4805809" cy="2709811"/>
            </a:xfrm>
            <a:custGeom>
              <a:avLst/>
              <a:gdLst/>
              <a:ahLst/>
              <a:cxnLst/>
              <a:rect l="l" t="t" r="r" b="b"/>
              <a:pathLst>
                <a:path w="4805809" h="2709811">
                  <a:moveTo>
                    <a:pt x="0" y="0"/>
                  </a:moveTo>
                  <a:lnTo>
                    <a:pt x="4805809" y="0"/>
                  </a:lnTo>
                  <a:lnTo>
                    <a:pt x="4805809" y="2709811"/>
                  </a:lnTo>
                  <a:lnTo>
                    <a:pt x="0" y="2709811"/>
                  </a:lnTo>
                  <a:close/>
                </a:path>
              </a:pathLst>
            </a:custGeom>
            <a:solidFill>
              <a:srgbClr val="FFBF00">
                <a:alpha val="80000"/>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204858" y="685800"/>
            <a:ext cx="13083142" cy="820987"/>
            <a:chOff x="0" y="0"/>
            <a:chExt cx="3445766" cy="216227"/>
          </a:xfrm>
        </p:grpSpPr>
        <p:sp>
          <p:nvSpPr>
            <p:cNvPr id="6" name="Freeform 6"/>
            <p:cNvSpPr/>
            <p:nvPr/>
          </p:nvSpPr>
          <p:spPr>
            <a:xfrm>
              <a:off x="0" y="0"/>
              <a:ext cx="3445766" cy="216227"/>
            </a:xfrm>
            <a:custGeom>
              <a:avLst/>
              <a:gdLst/>
              <a:ahLst/>
              <a:cxnLst/>
              <a:rect l="l" t="t" r="r" b="b"/>
              <a:pathLst>
                <a:path w="3445766" h="216227">
                  <a:moveTo>
                    <a:pt x="0" y="0"/>
                  </a:moveTo>
                  <a:lnTo>
                    <a:pt x="3445766" y="0"/>
                  </a:lnTo>
                  <a:lnTo>
                    <a:pt x="3445766" y="216227"/>
                  </a:lnTo>
                  <a:lnTo>
                    <a:pt x="0" y="216227"/>
                  </a:lnTo>
                  <a:close/>
                </a:path>
              </a:pathLst>
            </a:custGeom>
            <a:solidFill>
              <a:srgbClr val="BBBEE6"/>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714573" y="648619"/>
            <a:ext cx="6593589" cy="790574"/>
          </a:xfrm>
          <a:prstGeom prst="rect">
            <a:avLst/>
          </a:prstGeom>
        </p:spPr>
        <p:txBody>
          <a:bodyPr lIns="0" tIns="0" rIns="0" bIns="0" rtlCol="0" anchor="t">
            <a:spAutoFit/>
          </a:bodyPr>
          <a:lstStyle/>
          <a:p>
            <a:pPr>
              <a:lnSpc>
                <a:spcPts val="6300"/>
              </a:lnSpc>
            </a:pPr>
            <a:r>
              <a:rPr lang="en-US" sz="4500">
                <a:solidFill>
                  <a:srgbClr val="000000"/>
                </a:solidFill>
                <a:latin typeface="Roboto Bold"/>
              </a:rPr>
              <a:t>Güvenli Kodlama İlkeleri</a:t>
            </a:r>
          </a:p>
        </p:txBody>
      </p:sp>
      <p:sp>
        <p:nvSpPr>
          <p:cNvPr id="9" name="Freeform 9"/>
          <p:cNvSpPr/>
          <p:nvPr/>
        </p:nvSpPr>
        <p:spPr>
          <a:xfrm>
            <a:off x="10048741" y="6129554"/>
            <a:ext cx="363700" cy="516803"/>
          </a:xfrm>
          <a:custGeom>
            <a:avLst/>
            <a:gdLst/>
            <a:ahLst/>
            <a:cxnLst/>
            <a:rect l="l" t="t" r="r" b="b"/>
            <a:pathLst>
              <a:path w="363700" h="516803">
                <a:moveTo>
                  <a:pt x="0" y="0"/>
                </a:moveTo>
                <a:lnTo>
                  <a:pt x="363700" y="0"/>
                </a:lnTo>
                <a:lnTo>
                  <a:pt x="363700"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036799" y="6814675"/>
            <a:ext cx="4566608" cy="2473323"/>
          </a:xfrm>
          <a:prstGeom prst="rect">
            <a:avLst/>
          </a:prstGeom>
        </p:spPr>
        <p:txBody>
          <a:bodyPr lIns="0" tIns="0" rIns="0" bIns="0" rtlCol="0" anchor="t">
            <a:spAutoFit/>
          </a:bodyPr>
          <a:lstStyle/>
          <a:p>
            <a:pPr>
              <a:lnSpc>
                <a:spcPts val="2800"/>
              </a:lnSpc>
            </a:pPr>
            <a:r>
              <a:rPr lang="en-US" sz="2000">
                <a:solidFill>
                  <a:srgbClr val="000000"/>
                </a:solidFill>
                <a:latin typeface="Roboto"/>
              </a:rPr>
              <a:t>Saldırı yüzey alanı, yetkisiz kullanıcının, veri ile etkileşime girebileceği veya yetkisiz işlem yapılabilecek noktalardır. Bu alanı azaltmak için, gereksiz özelliklerden kaçınmalı, iletişim noktaları kısıtlanmalıdır. </a:t>
            </a:r>
          </a:p>
          <a:p>
            <a:pPr>
              <a:lnSpc>
                <a:spcPts val="2800"/>
              </a:lnSpc>
            </a:pPr>
            <a:endParaRPr lang="en-US" sz="2000">
              <a:solidFill>
                <a:srgbClr val="000000"/>
              </a:solidFill>
              <a:latin typeface="Roboto"/>
            </a:endParaRPr>
          </a:p>
        </p:txBody>
      </p:sp>
      <p:sp>
        <p:nvSpPr>
          <p:cNvPr id="11" name="TextBox 11"/>
          <p:cNvSpPr txBox="1"/>
          <p:nvPr/>
        </p:nvSpPr>
        <p:spPr>
          <a:xfrm>
            <a:off x="10721751" y="6072404"/>
            <a:ext cx="3881656"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Saldırı yüzey alanı azaltma</a:t>
            </a:r>
          </a:p>
          <a:p>
            <a:pPr>
              <a:lnSpc>
                <a:spcPts val="3360"/>
              </a:lnSpc>
            </a:pPr>
            <a:endParaRPr lang="en-US" sz="2400">
              <a:solidFill>
                <a:srgbClr val="000000"/>
              </a:solidFill>
              <a:latin typeface="Roboto Bold"/>
            </a:endParaRPr>
          </a:p>
        </p:txBody>
      </p:sp>
      <p:sp>
        <p:nvSpPr>
          <p:cNvPr id="12" name="Freeform 12"/>
          <p:cNvSpPr/>
          <p:nvPr/>
        </p:nvSpPr>
        <p:spPr>
          <a:xfrm>
            <a:off x="1040642" y="4658974"/>
            <a:ext cx="363700" cy="516803"/>
          </a:xfrm>
          <a:custGeom>
            <a:avLst/>
            <a:gdLst/>
            <a:ahLst/>
            <a:cxnLst/>
            <a:rect l="l" t="t" r="r" b="b"/>
            <a:pathLst>
              <a:path w="363700" h="516803">
                <a:moveTo>
                  <a:pt x="0" y="0"/>
                </a:moveTo>
                <a:lnTo>
                  <a:pt x="363700" y="0"/>
                </a:lnTo>
                <a:lnTo>
                  <a:pt x="363700"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5344094"/>
            <a:ext cx="4566608"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Bu sayede olası saldırıları farklı katmanlarda işlenerek minimuma indirgenir. Her katman kendinden sorumludur.</a:t>
            </a:r>
          </a:p>
          <a:p>
            <a:pPr>
              <a:lnSpc>
                <a:spcPts val="2800"/>
              </a:lnSpc>
            </a:pPr>
            <a:endParaRPr lang="en-US" sz="2000">
              <a:solidFill>
                <a:srgbClr val="000000"/>
              </a:solidFill>
              <a:latin typeface="Roboto"/>
            </a:endParaRPr>
          </a:p>
        </p:txBody>
      </p:sp>
      <p:sp>
        <p:nvSpPr>
          <p:cNvPr id="14" name="TextBox 14"/>
          <p:cNvSpPr txBox="1"/>
          <p:nvPr/>
        </p:nvSpPr>
        <p:spPr>
          <a:xfrm>
            <a:off x="1713652" y="4681156"/>
            <a:ext cx="4364110"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Savunma derinliği oluşturma</a:t>
            </a:r>
          </a:p>
          <a:p>
            <a:pPr>
              <a:lnSpc>
                <a:spcPts val="3360"/>
              </a:lnSpc>
            </a:pPr>
            <a:endParaRPr lang="en-US" sz="2400">
              <a:solidFill>
                <a:srgbClr val="000000"/>
              </a:solidFill>
              <a:latin typeface="Roboto Bold"/>
            </a:endParaRPr>
          </a:p>
        </p:txBody>
      </p:sp>
      <p:sp>
        <p:nvSpPr>
          <p:cNvPr id="15" name="Freeform 15"/>
          <p:cNvSpPr/>
          <p:nvPr/>
        </p:nvSpPr>
        <p:spPr>
          <a:xfrm>
            <a:off x="1040642" y="7835219"/>
            <a:ext cx="363700" cy="516803"/>
          </a:xfrm>
          <a:custGeom>
            <a:avLst/>
            <a:gdLst/>
            <a:ahLst/>
            <a:cxnLst/>
            <a:rect l="l" t="t" r="r" b="b"/>
            <a:pathLst>
              <a:path w="363700" h="516803">
                <a:moveTo>
                  <a:pt x="0" y="0"/>
                </a:moveTo>
                <a:lnTo>
                  <a:pt x="363700" y="0"/>
                </a:lnTo>
                <a:lnTo>
                  <a:pt x="363700" y="516802"/>
                </a:lnTo>
                <a:lnTo>
                  <a:pt x="0" y="5168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28700" y="8520339"/>
            <a:ext cx="4566608" cy="1768473"/>
          </a:xfrm>
          <a:prstGeom prst="rect">
            <a:avLst/>
          </a:prstGeom>
        </p:spPr>
        <p:txBody>
          <a:bodyPr lIns="0" tIns="0" rIns="0" bIns="0" rtlCol="0" anchor="t">
            <a:spAutoFit/>
          </a:bodyPr>
          <a:lstStyle/>
          <a:p>
            <a:pPr>
              <a:lnSpc>
                <a:spcPts val="2800"/>
              </a:lnSpc>
            </a:pPr>
            <a:r>
              <a:rPr lang="en-US" sz="2000">
                <a:solidFill>
                  <a:srgbClr val="000000"/>
                </a:solidFill>
                <a:latin typeface="Roboto"/>
              </a:rPr>
              <a:t>Eski kodları yenilenecek kaynaklar hazırlanmalıdır. Yoksa eski kodların üstüne yeni sürümler geldiğinde orada güvenlik açığı olabilir.</a:t>
            </a:r>
          </a:p>
          <a:p>
            <a:pPr>
              <a:lnSpc>
                <a:spcPts val="2800"/>
              </a:lnSpc>
            </a:pPr>
            <a:endParaRPr lang="en-US" sz="2000">
              <a:solidFill>
                <a:srgbClr val="000000"/>
              </a:solidFill>
              <a:latin typeface="Roboto"/>
            </a:endParaRPr>
          </a:p>
        </p:txBody>
      </p:sp>
      <p:sp>
        <p:nvSpPr>
          <p:cNvPr id="17" name="TextBox 17"/>
          <p:cNvSpPr txBox="1"/>
          <p:nvPr/>
        </p:nvSpPr>
        <p:spPr>
          <a:xfrm>
            <a:off x="1713652" y="7857401"/>
            <a:ext cx="2931438"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Eski kod</a:t>
            </a:r>
          </a:p>
          <a:p>
            <a:pPr>
              <a:lnSpc>
                <a:spcPts val="3360"/>
              </a:lnSpc>
            </a:pPr>
            <a:endParaRPr lang="en-US" sz="2400">
              <a:solidFill>
                <a:srgbClr val="000000"/>
              </a:solidFill>
              <a:latin typeface="Roboto Bold"/>
            </a:endParaRPr>
          </a:p>
        </p:txBody>
      </p:sp>
      <p:sp>
        <p:nvSpPr>
          <p:cNvPr id="18" name="Freeform 18"/>
          <p:cNvSpPr/>
          <p:nvPr/>
        </p:nvSpPr>
        <p:spPr>
          <a:xfrm>
            <a:off x="10036799" y="2742511"/>
            <a:ext cx="363700" cy="516803"/>
          </a:xfrm>
          <a:custGeom>
            <a:avLst/>
            <a:gdLst/>
            <a:ahLst/>
            <a:cxnLst/>
            <a:rect l="l" t="t" r="r" b="b"/>
            <a:pathLst>
              <a:path w="363700" h="516803">
                <a:moveTo>
                  <a:pt x="0" y="0"/>
                </a:moveTo>
                <a:lnTo>
                  <a:pt x="363700" y="0"/>
                </a:lnTo>
                <a:lnTo>
                  <a:pt x="363700"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10024857" y="3427631"/>
            <a:ext cx="4566608" cy="2473323"/>
          </a:xfrm>
          <a:prstGeom prst="rect">
            <a:avLst/>
          </a:prstGeom>
        </p:spPr>
        <p:txBody>
          <a:bodyPr lIns="0" tIns="0" rIns="0" bIns="0" rtlCol="0" anchor="t">
            <a:spAutoFit/>
          </a:bodyPr>
          <a:lstStyle/>
          <a:p>
            <a:pPr>
              <a:lnSpc>
                <a:spcPts val="2800"/>
              </a:lnSpc>
            </a:pPr>
            <a:r>
              <a:rPr lang="en-US" sz="2000">
                <a:solidFill>
                  <a:srgbClr val="000000"/>
                </a:solidFill>
                <a:latin typeface="Roboto"/>
              </a:rPr>
              <a:t>Bu şekilde hata tespiti daha rahat yapılabilir. Bunları sağlamak için açık isimlendirilmiş fonksiyonlar, açıklama satırları gibi. Herhangi kod parçası birden fazla kez kullanılacaksa fonksiyon olmalıdır.</a:t>
            </a:r>
          </a:p>
          <a:p>
            <a:pPr>
              <a:lnSpc>
                <a:spcPts val="2800"/>
              </a:lnSpc>
            </a:pPr>
            <a:endParaRPr lang="en-US" sz="2000">
              <a:solidFill>
                <a:srgbClr val="000000"/>
              </a:solidFill>
              <a:latin typeface="Roboto"/>
            </a:endParaRPr>
          </a:p>
        </p:txBody>
      </p:sp>
      <p:sp>
        <p:nvSpPr>
          <p:cNvPr id="20" name="TextBox 20"/>
          <p:cNvSpPr txBox="1"/>
          <p:nvPr/>
        </p:nvSpPr>
        <p:spPr>
          <a:xfrm>
            <a:off x="10705299" y="2685361"/>
            <a:ext cx="7065049"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Anlaşılabilir, kolay ve basit güvenlik mekanizması</a:t>
            </a:r>
          </a:p>
          <a:p>
            <a:pPr>
              <a:lnSpc>
                <a:spcPts val="3360"/>
              </a:lnSpc>
            </a:pPr>
            <a:endParaRPr lang="en-US" sz="2400">
              <a:solidFill>
                <a:srgbClr val="000000"/>
              </a:solidFill>
              <a:latin typeface="Roboto Bold"/>
            </a:endParaRPr>
          </a:p>
        </p:txBody>
      </p:sp>
      <p:sp>
        <p:nvSpPr>
          <p:cNvPr id="21" name="Freeform 21"/>
          <p:cNvSpPr/>
          <p:nvPr/>
        </p:nvSpPr>
        <p:spPr>
          <a:xfrm>
            <a:off x="1040642" y="2274559"/>
            <a:ext cx="363700" cy="516803"/>
          </a:xfrm>
          <a:custGeom>
            <a:avLst/>
            <a:gdLst/>
            <a:ahLst/>
            <a:cxnLst/>
            <a:rect l="l" t="t" r="r" b="b"/>
            <a:pathLst>
              <a:path w="363700" h="516803">
                <a:moveTo>
                  <a:pt x="0" y="0"/>
                </a:moveTo>
                <a:lnTo>
                  <a:pt x="363700" y="0"/>
                </a:lnTo>
                <a:lnTo>
                  <a:pt x="363700" y="516803"/>
                </a:lnTo>
                <a:lnTo>
                  <a:pt x="0" y="516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28700" y="2959680"/>
            <a:ext cx="4566608" cy="1416048"/>
          </a:xfrm>
          <a:prstGeom prst="rect">
            <a:avLst/>
          </a:prstGeom>
        </p:spPr>
        <p:txBody>
          <a:bodyPr lIns="0" tIns="0" rIns="0" bIns="0" rtlCol="0" anchor="t">
            <a:spAutoFit/>
          </a:bodyPr>
          <a:lstStyle/>
          <a:p>
            <a:pPr>
              <a:lnSpc>
                <a:spcPts val="2800"/>
              </a:lnSpc>
            </a:pPr>
            <a:r>
              <a:rPr lang="en-US" sz="2000">
                <a:solidFill>
                  <a:srgbClr val="000000"/>
                </a:solidFill>
                <a:latin typeface="Roboto"/>
              </a:rPr>
              <a:t>Saldırganın aldığı hatalar ona öğretici yol göstermemelidir. Saldırgan bu yolla sistem hakkında bilgilenebilir.</a:t>
            </a:r>
          </a:p>
          <a:p>
            <a:pPr>
              <a:lnSpc>
                <a:spcPts val="2800"/>
              </a:lnSpc>
            </a:pPr>
            <a:endParaRPr lang="en-US" sz="2000">
              <a:solidFill>
                <a:srgbClr val="000000"/>
              </a:solidFill>
              <a:latin typeface="Roboto"/>
            </a:endParaRPr>
          </a:p>
        </p:txBody>
      </p:sp>
      <p:sp>
        <p:nvSpPr>
          <p:cNvPr id="23" name="TextBox 23"/>
          <p:cNvSpPr txBox="1"/>
          <p:nvPr/>
        </p:nvSpPr>
        <p:spPr>
          <a:xfrm>
            <a:off x="1713652" y="2296742"/>
            <a:ext cx="2931438"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Belirsizlik</a:t>
            </a:r>
          </a:p>
          <a:p>
            <a:pPr>
              <a:lnSpc>
                <a:spcPts val="3360"/>
              </a:lnSpc>
            </a:pPr>
            <a:endParaRPr lang="en-US" sz="2400">
              <a:solidFill>
                <a:srgbClr val="000000"/>
              </a:solidFill>
              <a:latin typeface="Roboto Bold"/>
            </a:endParaRPr>
          </a:p>
        </p:txBody>
      </p:sp>
      <p:sp>
        <p:nvSpPr>
          <p:cNvPr id="24" name="TextBox 24"/>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5000"/>
          </a:blip>
          <a:srcRect l="5555" r="5555"/>
          <a:stretch>
            <a:fillRect/>
          </a:stretch>
        </p:blipFill>
        <p:spPr>
          <a:xfrm>
            <a:off x="0" y="0"/>
            <a:ext cx="18288000" cy="10287000"/>
          </a:xfrm>
          <a:prstGeom prst="rect">
            <a:avLst/>
          </a:prstGeom>
        </p:spPr>
      </p:pic>
      <p:grpSp>
        <p:nvGrpSpPr>
          <p:cNvPr id="3" name="Group 3"/>
          <p:cNvGrpSpPr/>
          <p:nvPr/>
        </p:nvGrpSpPr>
        <p:grpSpPr>
          <a:xfrm>
            <a:off x="5163881" y="618206"/>
            <a:ext cx="8254080" cy="820987"/>
            <a:chOff x="0" y="0"/>
            <a:chExt cx="2173914" cy="216227"/>
          </a:xfrm>
        </p:grpSpPr>
        <p:sp>
          <p:nvSpPr>
            <p:cNvPr id="4" name="Freeform 4"/>
            <p:cNvSpPr/>
            <p:nvPr/>
          </p:nvSpPr>
          <p:spPr>
            <a:xfrm>
              <a:off x="0" y="0"/>
              <a:ext cx="2173914" cy="216227"/>
            </a:xfrm>
            <a:custGeom>
              <a:avLst/>
              <a:gdLst/>
              <a:ahLst/>
              <a:cxnLst/>
              <a:rect l="l" t="t" r="r" b="b"/>
              <a:pathLst>
                <a:path w="2173914" h="216227">
                  <a:moveTo>
                    <a:pt x="0" y="0"/>
                  </a:moveTo>
                  <a:lnTo>
                    <a:pt x="2173914" y="0"/>
                  </a:lnTo>
                  <a:lnTo>
                    <a:pt x="2173914" y="216227"/>
                  </a:lnTo>
                  <a:lnTo>
                    <a:pt x="0" y="216227"/>
                  </a:lnTo>
                  <a:close/>
                </a:path>
              </a:pathLst>
            </a:custGeom>
            <a:solidFill>
              <a:srgbClr val="FFBF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714573" y="648619"/>
            <a:ext cx="7345154" cy="1590674"/>
          </a:xfrm>
          <a:prstGeom prst="rect">
            <a:avLst/>
          </a:prstGeom>
        </p:spPr>
        <p:txBody>
          <a:bodyPr lIns="0" tIns="0" rIns="0" bIns="0" rtlCol="0" anchor="t">
            <a:spAutoFit/>
          </a:bodyPr>
          <a:lstStyle/>
          <a:p>
            <a:pPr>
              <a:lnSpc>
                <a:spcPts val="6300"/>
              </a:lnSpc>
            </a:pPr>
            <a:r>
              <a:rPr lang="en-US" sz="4500">
                <a:solidFill>
                  <a:srgbClr val="000000"/>
                </a:solidFill>
                <a:latin typeface="Roboto Bold"/>
              </a:rPr>
              <a:t>Veri Doğrulama ve Sınırlama</a:t>
            </a:r>
          </a:p>
          <a:p>
            <a:pPr>
              <a:lnSpc>
                <a:spcPts val="6300"/>
              </a:lnSpc>
            </a:pPr>
            <a:endParaRPr lang="en-US" sz="4500">
              <a:solidFill>
                <a:srgbClr val="000000"/>
              </a:solidFill>
              <a:latin typeface="Roboto Bold"/>
            </a:endParaRPr>
          </a:p>
        </p:txBody>
      </p:sp>
      <p:grpSp>
        <p:nvGrpSpPr>
          <p:cNvPr id="7" name="Group 7"/>
          <p:cNvGrpSpPr/>
          <p:nvPr/>
        </p:nvGrpSpPr>
        <p:grpSpPr>
          <a:xfrm rot="-5400000">
            <a:off x="5264037" y="-2231238"/>
            <a:ext cx="7759926" cy="15829797"/>
            <a:chOff x="0" y="0"/>
            <a:chExt cx="2043767" cy="4169165"/>
          </a:xfrm>
        </p:grpSpPr>
        <p:sp>
          <p:nvSpPr>
            <p:cNvPr id="8" name="Freeform 8"/>
            <p:cNvSpPr/>
            <p:nvPr/>
          </p:nvSpPr>
          <p:spPr>
            <a:xfrm>
              <a:off x="0" y="0"/>
              <a:ext cx="2043767" cy="4169165"/>
            </a:xfrm>
            <a:custGeom>
              <a:avLst/>
              <a:gdLst/>
              <a:ahLst/>
              <a:cxnLst/>
              <a:rect l="l" t="t" r="r" b="b"/>
              <a:pathLst>
                <a:path w="2043767" h="4169165">
                  <a:moveTo>
                    <a:pt x="0" y="0"/>
                  </a:moveTo>
                  <a:lnTo>
                    <a:pt x="2043767" y="0"/>
                  </a:lnTo>
                  <a:lnTo>
                    <a:pt x="2043767" y="4169165"/>
                  </a:lnTo>
                  <a:lnTo>
                    <a:pt x="0" y="4169165"/>
                  </a:lnTo>
                  <a:close/>
                </a:path>
              </a:pathLst>
            </a:custGeom>
            <a:solidFill>
              <a:srgbClr val="23255D">
                <a:alpha val="80000"/>
              </a:srgbClr>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45803" y="2265591"/>
            <a:ext cx="476939" cy="476939"/>
          </a:xfrm>
          <a:custGeom>
            <a:avLst/>
            <a:gdLst/>
            <a:ahLst/>
            <a:cxnLst/>
            <a:rect l="l" t="t" r="r" b="b"/>
            <a:pathLst>
              <a:path w="476939" h="476939">
                <a:moveTo>
                  <a:pt x="0" y="0"/>
                </a:moveTo>
                <a:lnTo>
                  <a:pt x="476939" y="0"/>
                </a:lnTo>
                <a:lnTo>
                  <a:pt x="476939" y="476939"/>
                </a:lnTo>
                <a:lnTo>
                  <a:pt x="0" y="476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745803" y="3634920"/>
            <a:ext cx="476939" cy="476939"/>
          </a:xfrm>
          <a:custGeom>
            <a:avLst/>
            <a:gdLst/>
            <a:ahLst/>
            <a:cxnLst/>
            <a:rect l="l" t="t" r="r" b="b"/>
            <a:pathLst>
              <a:path w="476939" h="476939">
                <a:moveTo>
                  <a:pt x="0" y="0"/>
                </a:moveTo>
                <a:lnTo>
                  <a:pt x="476939" y="0"/>
                </a:lnTo>
                <a:lnTo>
                  <a:pt x="476939" y="476940"/>
                </a:lnTo>
                <a:lnTo>
                  <a:pt x="0" y="476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745803" y="5143500"/>
            <a:ext cx="476939" cy="476939"/>
          </a:xfrm>
          <a:custGeom>
            <a:avLst/>
            <a:gdLst/>
            <a:ahLst/>
            <a:cxnLst/>
            <a:rect l="l" t="t" r="r" b="b"/>
            <a:pathLst>
              <a:path w="476939" h="476939">
                <a:moveTo>
                  <a:pt x="0" y="0"/>
                </a:moveTo>
                <a:lnTo>
                  <a:pt x="476939" y="0"/>
                </a:lnTo>
                <a:lnTo>
                  <a:pt x="476939" y="476939"/>
                </a:lnTo>
                <a:lnTo>
                  <a:pt x="0" y="476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745803" y="6463160"/>
            <a:ext cx="476939" cy="476939"/>
          </a:xfrm>
          <a:custGeom>
            <a:avLst/>
            <a:gdLst/>
            <a:ahLst/>
            <a:cxnLst/>
            <a:rect l="l" t="t" r="r" b="b"/>
            <a:pathLst>
              <a:path w="476939" h="476939">
                <a:moveTo>
                  <a:pt x="0" y="0"/>
                </a:moveTo>
                <a:lnTo>
                  <a:pt x="476939" y="0"/>
                </a:lnTo>
                <a:lnTo>
                  <a:pt x="476939" y="476940"/>
                </a:lnTo>
                <a:lnTo>
                  <a:pt x="0" y="476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745803" y="7778300"/>
            <a:ext cx="476939" cy="476939"/>
          </a:xfrm>
          <a:custGeom>
            <a:avLst/>
            <a:gdLst/>
            <a:ahLst/>
            <a:cxnLst/>
            <a:rect l="l" t="t" r="r" b="b"/>
            <a:pathLst>
              <a:path w="476939" h="476939">
                <a:moveTo>
                  <a:pt x="0" y="0"/>
                </a:moveTo>
                <a:lnTo>
                  <a:pt x="476939" y="0"/>
                </a:lnTo>
                <a:lnTo>
                  <a:pt x="476939" y="476939"/>
                </a:lnTo>
                <a:lnTo>
                  <a:pt x="0" y="476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2985436" y="2182144"/>
            <a:ext cx="12317128" cy="1063623"/>
          </a:xfrm>
          <a:prstGeom prst="rect">
            <a:avLst/>
          </a:prstGeom>
        </p:spPr>
        <p:txBody>
          <a:bodyPr lIns="0" tIns="0" rIns="0" bIns="0" rtlCol="0" anchor="t">
            <a:spAutoFit/>
          </a:bodyPr>
          <a:lstStyle/>
          <a:p>
            <a:pPr>
              <a:lnSpc>
                <a:spcPts val="2800"/>
              </a:lnSpc>
            </a:pPr>
            <a:r>
              <a:rPr lang="en-US" sz="2000">
                <a:solidFill>
                  <a:srgbClr val="FFFFFF"/>
                </a:solidFill>
                <a:latin typeface="Roboto"/>
              </a:rPr>
              <a:t>İstemci tarafı saldırganın müdahalesine daha açık olduğu için veriler manipüle edilebilir. Saldırgan istemcideki doğrulama kodunu devre dışı bırakabilir. Bu yüzden veri doğrulaması sunucu tarafında gerçekleşmelidir. </a:t>
            </a:r>
          </a:p>
          <a:p>
            <a:pPr>
              <a:lnSpc>
                <a:spcPts val="2800"/>
              </a:lnSpc>
            </a:pPr>
            <a:endParaRPr lang="en-US" sz="2000">
              <a:solidFill>
                <a:srgbClr val="FFFFFF"/>
              </a:solidFill>
              <a:latin typeface="Roboto"/>
            </a:endParaRPr>
          </a:p>
        </p:txBody>
      </p:sp>
      <p:sp>
        <p:nvSpPr>
          <p:cNvPr id="16" name="TextBox 16"/>
          <p:cNvSpPr txBox="1"/>
          <p:nvPr/>
        </p:nvSpPr>
        <p:spPr>
          <a:xfrm>
            <a:off x="2985436" y="3461892"/>
            <a:ext cx="12317128" cy="1063623"/>
          </a:xfrm>
          <a:prstGeom prst="rect">
            <a:avLst/>
          </a:prstGeom>
        </p:spPr>
        <p:txBody>
          <a:bodyPr lIns="0" tIns="0" rIns="0" bIns="0" rtlCol="0" anchor="t">
            <a:spAutoFit/>
          </a:bodyPr>
          <a:lstStyle/>
          <a:p>
            <a:pPr>
              <a:lnSpc>
                <a:spcPts val="2800"/>
              </a:lnSpc>
            </a:pPr>
            <a:r>
              <a:rPr lang="en-US" sz="2000">
                <a:solidFill>
                  <a:srgbClr val="FFFFFF"/>
                </a:solidFill>
                <a:latin typeface="Roboto"/>
              </a:rPr>
              <a:t>Sistem eğer utf-8 destekliyorsa çeviriden sonra doğrulama gerekir. Eğer çevirmeden önce doğrulama yapılırsa sunucu bozuk karakterleri kabul edebilir, veri bütünlüğü bozulabilir. </a:t>
            </a:r>
          </a:p>
          <a:p>
            <a:pPr>
              <a:lnSpc>
                <a:spcPts val="2800"/>
              </a:lnSpc>
            </a:pPr>
            <a:endParaRPr lang="en-US" sz="2000">
              <a:solidFill>
                <a:srgbClr val="FFFFFF"/>
              </a:solidFill>
              <a:latin typeface="Roboto"/>
            </a:endParaRPr>
          </a:p>
        </p:txBody>
      </p:sp>
      <p:sp>
        <p:nvSpPr>
          <p:cNvPr id="17" name="TextBox 17"/>
          <p:cNvSpPr txBox="1"/>
          <p:nvPr/>
        </p:nvSpPr>
        <p:spPr>
          <a:xfrm>
            <a:off x="2985436" y="6379713"/>
            <a:ext cx="12317128" cy="1063623"/>
          </a:xfrm>
          <a:prstGeom prst="rect">
            <a:avLst/>
          </a:prstGeom>
        </p:spPr>
        <p:txBody>
          <a:bodyPr lIns="0" tIns="0" rIns="0" bIns="0" rtlCol="0" anchor="t">
            <a:spAutoFit/>
          </a:bodyPr>
          <a:lstStyle/>
          <a:p>
            <a:pPr>
              <a:lnSpc>
                <a:spcPts val="2800"/>
              </a:lnSpc>
            </a:pPr>
            <a:r>
              <a:rPr lang="en-US" sz="2000">
                <a:solidFill>
                  <a:srgbClr val="FFFFFF"/>
                </a:solidFill>
                <a:latin typeface="Roboto"/>
              </a:rPr>
              <a:t>Sistem güvenlik sınırları belirlenmeli ve harici bağlantılar doğrulanmalıdır. Sistemler farklı platform veya hizmet sağlayıcılar ile etkileşimde olduğunda harici bağlantıların güvenilirliği sağlanmalıdır.</a:t>
            </a:r>
          </a:p>
          <a:p>
            <a:pPr>
              <a:lnSpc>
                <a:spcPts val="2800"/>
              </a:lnSpc>
            </a:pPr>
            <a:endParaRPr lang="en-US" sz="2000">
              <a:solidFill>
                <a:srgbClr val="FFFFFF"/>
              </a:solidFill>
              <a:latin typeface="Roboto"/>
            </a:endParaRPr>
          </a:p>
        </p:txBody>
      </p:sp>
      <p:sp>
        <p:nvSpPr>
          <p:cNvPr id="18" name="TextBox 18"/>
          <p:cNvSpPr txBox="1"/>
          <p:nvPr/>
        </p:nvSpPr>
        <p:spPr>
          <a:xfrm>
            <a:off x="2985436" y="7662411"/>
            <a:ext cx="12317128" cy="1063623"/>
          </a:xfrm>
          <a:prstGeom prst="rect">
            <a:avLst/>
          </a:prstGeom>
        </p:spPr>
        <p:txBody>
          <a:bodyPr lIns="0" tIns="0" rIns="0" bIns="0" rtlCol="0" anchor="t">
            <a:spAutoFit/>
          </a:bodyPr>
          <a:lstStyle/>
          <a:p>
            <a:pPr>
              <a:lnSpc>
                <a:spcPts val="2800"/>
              </a:lnSpc>
            </a:pPr>
            <a:r>
              <a:rPr lang="en-US" sz="2000">
                <a:solidFill>
                  <a:srgbClr val="FFFFFF"/>
                </a:solidFill>
                <a:latin typeface="Roboto"/>
              </a:rPr>
              <a:t>Girdilerde whitelist kullanılmalıdır.  Whitelist kullanarak yalnızca güvenilir verilerin girişi sağlanır. Bu sayede uygulamayı zararlı girişlere karşı koruruz. </a:t>
            </a:r>
          </a:p>
          <a:p>
            <a:pPr>
              <a:lnSpc>
                <a:spcPts val="2800"/>
              </a:lnSpc>
            </a:pPr>
            <a:endParaRPr lang="en-US" sz="2000">
              <a:solidFill>
                <a:srgbClr val="FFFFFF"/>
              </a:solidFill>
              <a:latin typeface="Roboto"/>
            </a:endParaRPr>
          </a:p>
        </p:txBody>
      </p:sp>
      <p:sp>
        <p:nvSpPr>
          <p:cNvPr id="19" name="TextBox 19"/>
          <p:cNvSpPr txBox="1"/>
          <p:nvPr/>
        </p:nvSpPr>
        <p:spPr>
          <a:xfrm>
            <a:off x="2985436" y="4744590"/>
            <a:ext cx="12610970" cy="1416048"/>
          </a:xfrm>
          <a:prstGeom prst="rect">
            <a:avLst/>
          </a:prstGeom>
        </p:spPr>
        <p:txBody>
          <a:bodyPr lIns="0" tIns="0" rIns="0" bIns="0" rtlCol="0" anchor="t">
            <a:spAutoFit/>
          </a:bodyPr>
          <a:lstStyle/>
          <a:p>
            <a:pPr>
              <a:lnSpc>
                <a:spcPts val="2800"/>
              </a:lnSpc>
            </a:pPr>
            <a:r>
              <a:rPr lang="en-US" sz="2000">
                <a:solidFill>
                  <a:srgbClr val="FFFFFF"/>
                </a:solidFill>
                <a:latin typeface="Roboto"/>
              </a:rPr>
              <a:t>Kullanıcıdan sağlanan tüm veriler işlenmeden önce doğrulanmalıdır. Kullanıcıdan alınan tüm verilere saldırgan gözüyle bakılmalıdır. Eğer işlenmeden önce doğrulanmazsa doğrulama adımı tam korum sağlamaz ve saldırgan sunucuya istediği verileri işletir. </a:t>
            </a:r>
          </a:p>
          <a:p>
            <a:pPr>
              <a:lnSpc>
                <a:spcPts val="2800"/>
              </a:lnSpc>
            </a:pPr>
            <a:endParaRPr lang="en-US" sz="2000">
              <a:solidFill>
                <a:srgbClr val="FFFFFF"/>
              </a:solidFill>
              <a:latin typeface="Roboto"/>
            </a:endParaRPr>
          </a:p>
        </p:txBody>
      </p:sp>
      <p:sp>
        <p:nvSpPr>
          <p:cNvPr id="20" name="TextBox 20"/>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5000"/>
          </a:blip>
          <a:srcRect l="7677" t="166" r="7677"/>
          <a:stretch>
            <a:fillRect/>
          </a:stretch>
        </p:blipFill>
        <p:spPr>
          <a:xfrm>
            <a:off x="0" y="0"/>
            <a:ext cx="18288000" cy="10287000"/>
          </a:xfrm>
          <a:prstGeom prst="rect">
            <a:avLst/>
          </a:prstGeom>
        </p:spPr>
      </p:pic>
      <p:grpSp>
        <p:nvGrpSpPr>
          <p:cNvPr id="3" name="Group 3"/>
          <p:cNvGrpSpPr/>
          <p:nvPr/>
        </p:nvGrpSpPr>
        <p:grpSpPr>
          <a:xfrm>
            <a:off x="6763006" y="550613"/>
            <a:ext cx="4660657" cy="820987"/>
            <a:chOff x="0" y="0"/>
            <a:chExt cx="1227498" cy="216227"/>
          </a:xfrm>
        </p:grpSpPr>
        <p:sp>
          <p:nvSpPr>
            <p:cNvPr id="4" name="Freeform 4"/>
            <p:cNvSpPr/>
            <p:nvPr/>
          </p:nvSpPr>
          <p:spPr>
            <a:xfrm>
              <a:off x="0" y="0"/>
              <a:ext cx="1227498" cy="216227"/>
            </a:xfrm>
            <a:custGeom>
              <a:avLst/>
              <a:gdLst/>
              <a:ahLst/>
              <a:cxnLst/>
              <a:rect l="l" t="t" r="r" b="b"/>
              <a:pathLst>
                <a:path w="1227498" h="216227">
                  <a:moveTo>
                    <a:pt x="0" y="0"/>
                  </a:moveTo>
                  <a:lnTo>
                    <a:pt x="1227498" y="0"/>
                  </a:lnTo>
                  <a:lnTo>
                    <a:pt x="1227498" y="216227"/>
                  </a:lnTo>
                  <a:lnTo>
                    <a:pt x="0" y="216227"/>
                  </a:lnTo>
                  <a:close/>
                </a:path>
              </a:pathLst>
            </a:custGeom>
            <a:solidFill>
              <a:srgbClr val="FFBF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5264037" y="-2536561"/>
            <a:ext cx="7759926" cy="15829797"/>
            <a:chOff x="0" y="0"/>
            <a:chExt cx="2043767" cy="4169165"/>
          </a:xfrm>
        </p:grpSpPr>
        <p:sp>
          <p:nvSpPr>
            <p:cNvPr id="7" name="Freeform 7"/>
            <p:cNvSpPr/>
            <p:nvPr/>
          </p:nvSpPr>
          <p:spPr>
            <a:xfrm>
              <a:off x="0" y="0"/>
              <a:ext cx="2043767" cy="4169165"/>
            </a:xfrm>
            <a:custGeom>
              <a:avLst/>
              <a:gdLst/>
              <a:ahLst/>
              <a:cxnLst/>
              <a:rect l="l" t="t" r="r" b="b"/>
              <a:pathLst>
                <a:path w="2043767" h="4169165">
                  <a:moveTo>
                    <a:pt x="0" y="0"/>
                  </a:moveTo>
                  <a:lnTo>
                    <a:pt x="2043767" y="0"/>
                  </a:lnTo>
                  <a:lnTo>
                    <a:pt x="2043767" y="4169165"/>
                  </a:lnTo>
                  <a:lnTo>
                    <a:pt x="0" y="4169165"/>
                  </a:lnTo>
                  <a:close/>
                </a:path>
              </a:pathLst>
            </a:custGeom>
            <a:solidFill>
              <a:srgbClr val="23255D">
                <a:alpha val="80784"/>
              </a:srgbClr>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86320" y="1847327"/>
            <a:ext cx="474910" cy="474910"/>
          </a:xfrm>
          <a:custGeom>
            <a:avLst/>
            <a:gdLst/>
            <a:ahLst/>
            <a:cxnLst/>
            <a:rect l="l" t="t" r="r" b="b"/>
            <a:pathLst>
              <a:path w="474910" h="474910">
                <a:moveTo>
                  <a:pt x="0" y="0"/>
                </a:moveTo>
                <a:lnTo>
                  <a:pt x="474909" y="0"/>
                </a:lnTo>
                <a:lnTo>
                  <a:pt x="474909" y="474909"/>
                </a:lnTo>
                <a:lnTo>
                  <a:pt x="0" y="474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686320" y="3213718"/>
            <a:ext cx="474910" cy="474910"/>
          </a:xfrm>
          <a:custGeom>
            <a:avLst/>
            <a:gdLst/>
            <a:ahLst/>
            <a:cxnLst/>
            <a:rect l="l" t="t" r="r" b="b"/>
            <a:pathLst>
              <a:path w="474910" h="474910">
                <a:moveTo>
                  <a:pt x="0" y="0"/>
                </a:moveTo>
                <a:lnTo>
                  <a:pt x="474909" y="0"/>
                </a:lnTo>
                <a:lnTo>
                  <a:pt x="474909" y="474910"/>
                </a:lnTo>
                <a:lnTo>
                  <a:pt x="0" y="47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686320" y="4496416"/>
            <a:ext cx="474910" cy="474910"/>
          </a:xfrm>
          <a:custGeom>
            <a:avLst/>
            <a:gdLst/>
            <a:ahLst/>
            <a:cxnLst/>
            <a:rect l="l" t="t" r="r" b="b"/>
            <a:pathLst>
              <a:path w="474910" h="474910">
                <a:moveTo>
                  <a:pt x="0" y="0"/>
                </a:moveTo>
                <a:lnTo>
                  <a:pt x="474909" y="0"/>
                </a:lnTo>
                <a:lnTo>
                  <a:pt x="474909" y="474910"/>
                </a:lnTo>
                <a:lnTo>
                  <a:pt x="0" y="47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686320" y="6131540"/>
            <a:ext cx="474910" cy="474910"/>
          </a:xfrm>
          <a:custGeom>
            <a:avLst/>
            <a:gdLst/>
            <a:ahLst/>
            <a:cxnLst/>
            <a:rect l="l" t="t" r="r" b="b"/>
            <a:pathLst>
              <a:path w="474910" h="474910">
                <a:moveTo>
                  <a:pt x="0" y="0"/>
                </a:moveTo>
                <a:lnTo>
                  <a:pt x="474909" y="0"/>
                </a:lnTo>
                <a:lnTo>
                  <a:pt x="474909" y="474909"/>
                </a:lnTo>
                <a:lnTo>
                  <a:pt x="0" y="474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686320" y="7884281"/>
            <a:ext cx="474910" cy="474910"/>
          </a:xfrm>
          <a:custGeom>
            <a:avLst/>
            <a:gdLst/>
            <a:ahLst/>
            <a:cxnLst/>
            <a:rect l="l" t="t" r="r" b="b"/>
            <a:pathLst>
              <a:path w="474910" h="474910">
                <a:moveTo>
                  <a:pt x="0" y="0"/>
                </a:moveTo>
                <a:lnTo>
                  <a:pt x="474909" y="0"/>
                </a:lnTo>
                <a:lnTo>
                  <a:pt x="474909" y="474910"/>
                </a:lnTo>
                <a:lnTo>
                  <a:pt x="0" y="47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7288219" y="513431"/>
            <a:ext cx="3711562" cy="790574"/>
          </a:xfrm>
          <a:prstGeom prst="rect">
            <a:avLst/>
          </a:prstGeom>
        </p:spPr>
        <p:txBody>
          <a:bodyPr lIns="0" tIns="0" rIns="0" bIns="0" rtlCol="0" anchor="t">
            <a:spAutoFit/>
          </a:bodyPr>
          <a:lstStyle/>
          <a:p>
            <a:pPr>
              <a:lnSpc>
                <a:spcPts val="6300"/>
              </a:lnSpc>
            </a:pPr>
            <a:r>
              <a:rPr lang="en-US" sz="4500">
                <a:solidFill>
                  <a:srgbClr val="000000"/>
                </a:solidFill>
                <a:latin typeface="Roboto Bold"/>
              </a:rPr>
              <a:t>Şifre Stratejisi</a:t>
            </a:r>
          </a:p>
        </p:txBody>
      </p:sp>
      <p:sp>
        <p:nvSpPr>
          <p:cNvPr id="15" name="TextBox 15"/>
          <p:cNvSpPr txBox="1"/>
          <p:nvPr/>
        </p:nvSpPr>
        <p:spPr>
          <a:xfrm>
            <a:off x="2985436" y="1876820"/>
            <a:ext cx="12317128" cy="358773"/>
          </a:xfrm>
          <a:prstGeom prst="rect">
            <a:avLst/>
          </a:prstGeom>
        </p:spPr>
        <p:txBody>
          <a:bodyPr lIns="0" tIns="0" rIns="0" bIns="0" rtlCol="0" anchor="t">
            <a:spAutoFit/>
          </a:bodyPr>
          <a:lstStyle/>
          <a:p>
            <a:pPr>
              <a:lnSpc>
                <a:spcPts val="2800"/>
              </a:lnSpc>
            </a:pPr>
            <a:r>
              <a:rPr lang="en-US" sz="2000">
                <a:solidFill>
                  <a:srgbClr val="FFFFFF"/>
                </a:solidFill>
                <a:latin typeface="Roboto"/>
              </a:rPr>
              <a:t>Şifreler plain text olarak saklanmamalıdır. Bu şifreler kullanıcıları tehlikeye atar. </a:t>
            </a:r>
          </a:p>
        </p:txBody>
      </p:sp>
      <p:sp>
        <p:nvSpPr>
          <p:cNvPr id="16" name="TextBox 16"/>
          <p:cNvSpPr txBox="1"/>
          <p:nvPr/>
        </p:nvSpPr>
        <p:spPr>
          <a:xfrm>
            <a:off x="2985436" y="3156568"/>
            <a:ext cx="12317128" cy="711198"/>
          </a:xfrm>
          <a:prstGeom prst="rect">
            <a:avLst/>
          </a:prstGeom>
        </p:spPr>
        <p:txBody>
          <a:bodyPr lIns="0" tIns="0" rIns="0" bIns="0" rtlCol="0" anchor="t">
            <a:spAutoFit/>
          </a:bodyPr>
          <a:lstStyle/>
          <a:p>
            <a:pPr>
              <a:lnSpc>
                <a:spcPts val="2800"/>
              </a:lnSpc>
            </a:pPr>
            <a:r>
              <a:rPr lang="en-US" sz="2000">
                <a:solidFill>
                  <a:srgbClr val="FFFFFF"/>
                </a:solidFill>
                <a:latin typeface="Roboto"/>
              </a:rPr>
              <a:t>Şifrelere belirli bir ömür vererek şifre yenilenmesi istenebilir. </a:t>
            </a:r>
          </a:p>
          <a:p>
            <a:pPr>
              <a:lnSpc>
                <a:spcPts val="2800"/>
              </a:lnSpc>
            </a:pPr>
            <a:endParaRPr lang="en-US" sz="2000">
              <a:solidFill>
                <a:srgbClr val="FFFFFF"/>
              </a:solidFill>
              <a:latin typeface="Roboto"/>
            </a:endParaRPr>
          </a:p>
        </p:txBody>
      </p:sp>
      <p:sp>
        <p:nvSpPr>
          <p:cNvPr id="17" name="TextBox 17"/>
          <p:cNvSpPr txBox="1"/>
          <p:nvPr/>
        </p:nvSpPr>
        <p:spPr>
          <a:xfrm>
            <a:off x="2985436" y="6074390"/>
            <a:ext cx="12317128" cy="1063623"/>
          </a:xfrm>
          <a:prstGeom prst="rect">
            <a:avLst/>
          </a:prstGeom>
        </p:spPr>
        <p:txBody>
          <a:bodyPr lIns="0" tIns="0" rIns="0" bIns="0" rtlCol="0" anchor="t">
            <a:spAutoFit/>
          </a:bodyPr>
          <a:lstStyle/>
          <a:p>
            <a:pPr>
              <a:lnSpc>
                <a:spcPts val="2800"/>
              </a:lnSpc>
            </a:pPr>
            <a:r>
              <a:rPr lang="en-US" sz="2000">
                <a:solidFill>
                  <a:srgbClr val="FFFFFF"/>
                </a:solidFill>
                <a:latin typeface="Roboto"/>
              </a:rPr>
              <a:t>Bu işlemde şifrelemeden önce parolaya ek veri eklenir. Yani saldırganın parolayı bulması için salt verisini de bilmesi gerekir. </a:t>
            </a:r>
          </a:p>
          <a:p>
            <a:pPr>
              <a:lnSpc>
                <a:spcPts val="2800"/>
              </a:lnSpc>
            </a:pPr>
            <a:endParaRPr lang="en-US" sz="2000">
              <a:solidFill>
                <a:srgbClr val="FFFFFF"/>
              </a:solidFill>
              <a:latin typeface="Roboto"/>
            </a:endParaRPr>
          </a:p>
        </p:txBody>
      </p:sp>
      <p:sp>
        <p:nvSpPr>
          <p:cNvPr id="18" name="TextBox 18"/>
          <p:cNvSpPr txBox="1"/>
          <p:nvPr/>
        </p:nvSpPr>
        <p:spPr>
          <a:xfrm>
            <a:off x="2985436" y="7827131"/>
            <a:ext cx="12317128" cy="1063623"/>
          </a:xfrm>
          <a:prstGeom prst="rect">
            <a:avLst/>
          </a:prstGeom>
        </p:spPr>
        <p:txBody>
          <a:bodyPr lIns="0" tIns="0" rIns="0" bIns="0" rtlCol="0" anchor="t">
            <a:spAutoFit/>
          </a:bodyPr>
          <a:lstStyle/>
          <a:p>
            <a:pPr>
              <a:lnSpc>
                <a:spcPts val="2800"/>
              </a:lnSpc>
            </a:pPr>
            <a:r>
              <a:rPr lang="en-US" sz="2000">
                <a:solidFill>
                  <a:srgbClr val="FFFFFF"/>
                </a:solidFill>
                <a:latin typeface="Roboto"/>
              </a:rPr>
              <a:t>Kullanıcıların şifrelerini güçlü yapmaları için(parola uzunluğu, non-alphanumeric karakter zorunluluğu, kullanıcı adı – parola benzerliği) birtakım kurallar eklenebilir.</a:t>
            </a:r>
          </a:p>
          <a:p>
            <a:pPr>
              <a:lnSpc>
                <a:spcPts val="2800"/>
              </a:lnSpc>
            </a:pPr>
            <a:endParaRPr lang="en-US" sz="2000">
              <a:solidFill>
                <a:srgbClr val="FFFFFF"/>
              </a:solidFill>
              <a:latin typeface="Roboto"/>
            </a:endParaRPr>
          </a:p>
        </p:txBody>
      </p:sp>
      <p:sp>
        <p:nvSpPr>
          <p:cNvPr id="19" name="TextBox 19"/>
          <p:cNvSpPr txBox="1"/>
          <p:nvPr/>
        </p:nvSpPr>
        <p:spPr>
          <a:xfrm>
            <a:off x="2985436" y="4439266"/>
            <a:ext cx="12610970" cy="1063623"/>
          </a:xfrm>
          <a:prstGeom prst="rect">
            <a:avLst/>
          </a:prstGeom>
        </p:spPr>
        <p:txBody>
          <a:bodyPr lIns="0" tIns="0" rIns="0" bIns="0" rtlCol="0" anchor="t">
            <a:spAutoFit/>
          </a:bodyPr>
          <a:lstStyle/>
          <a:p>
            <a:pPr>
              <a:lnSpc>
                <a:spcPts val="2800"/>
              </a:lnSpc>
            </a:pPr>
            <a:r>
              <a:rPr lang="en-US" sz="2000">
                <a:solidFill>
                  <a:srgbClr val="FFFFFF"/>
                </a:solidFill>
                <a:latin typeface="Roboto"/>
              </a:rPr>
              <a:t>Şifreleri geri dönüştürülemez olarak şifrelemeye hash denir. Bu yöntemle gerçek parola ve şifreler önce şifrelenir sonra depolanır.</a:t>
            </a:r>
          </a:p>
          <a:p>
            <a:pPr>
              <a:lnSpc>
                <a:spcPts val="2800"/>
              </a:lnSpc>
            </a:pPr>
            <a:endParaRPr lang="en-US" sz="2000">
              <a:solidFill>
                <a:srgbClr val="FFFFFF"/>
              </a:solidFill>
              <a:latin typeface="Roboto"/>
            </a:endParaRPr>
          </a:p>
        </p:txBody>
      </p:sp>
      <p:sp>
        <p:nvSpPr>
          <p:cNvPr id="20" name="TextBox 20"/>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93121" cy="10287000"/>
            <a:chOff x="0" y="0"/>
            <a:chExt cx="1499423" cy="2709333"/>
          </a:xfrm>
        </p:grpSpPr>
        <p:sp>
          <p:nvSpPr>
            <p:cNvPr id="3" name="Freeform 3"/>
            <p:cNvSpPr/>
            <p:nvPr/>
          </p:nvSpPr>
          <p:spPr>
            <a:xfrm>
              <a:off x="0" y="0"/>
              <a:ext cx="1499423" cy="2709333"/>
            </a:xfrm>
            <a:custGeom>
              <a:avLst/>
              <a:gdLst/>
              <a:ahLst/>
              <a:cxnLst/>
              <a:rect l="l" t="t" r="r" b="b"/>
              <a:pathLst>
                <a:path w="1499423" h="2709333">
                  <a:moveTo>
                    <a:pt x="0" y="0"/>
                  </a:moveTo>
                  <a:lnTo>
                    <a:pt x="1499423" y="0"/>
                  </a:lnTo>
                  <a:lnTo>
                    <a:pt x="1499423" y="2709333"/>
                  </a:lnTo>
                  <a:lnTo>
                    <a:pt x="0" y="2709333"/>
                  </a:lnTo>
                  <a:close/>
                </a:path>
              </a:pathLst>
            </a:custGeom>
            <a:solidFill>
              <a:srgbClr val="23255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054102" y="581025"/>
            <a:ext cx="6180092" cy="790574"/>
          </a:xfrm>
          <a:prstGeom prst="rect">
            <a:avLst/>
          </a:prstGeom>
        </p:spPr>
        <p:txBody>
          <a:bodyPr lIns="0" tIns="0" rIns="0" bIns="0" rtlCol="0" anchor="t">
            <a:spAutoFit/>
          </a:bodyPr>
          <a:lstStyle/>
          <a:p>
            <a:pPr algn="ctr">
              <a:lnSpc>
                <a:spcPts val="6300"/>
              </a:lnSpc>
            </a:pPr>
            <a:r>
              <a:rPr lang="en-US" sz="4500">
                <a:solidFill>
                  <a:srgbClr val="0C0E41"/>
                </a:solidFill>
                <a:latin typeface="Roboto Bold"/>
              </a:rPr>
              <a:t>Güvenli Yazılım Testleri</a:t>
            </a:r>
          </a:p>
        </p:txBody>
      </p:sp>
      <p:sp>
        <p:nvSpPr>
          <p:cNvPr id="6" name="Freeform 6"/>
          <p:cNvSpPr/>
          <p:nvPr/>
        </p:nvSpPr>
        <p:spPr>
          <a:xfrm>
            <a:off x="6416856" y="6491888"/>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531720" y="6600620"/>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416856" y="7042220"/>
            <a:ext cx="4566608" cy="2473323"/>
          </a:xfrm>
          <a:prstGeom prst="rect">
            <a:avLst/>
          </a:prstGeom>
        </p:spPr>
        <p:txBody>
          <a:bodyPr lIns="0" tIns="0" rIns="0" bIns="0" rtlCol="0" anchor="t">
            <a:spAutoFit/>
          </a:bodyPr>
          <a:lstStyle/>
          <a:p>
            <a:pPr>
              <a:lnSpc>
                <a:spcPts val="2800"/>
              </a:lnSpc>
            </a:pPr>
            <a:r>
              <a:rPr lang="en-US" sz="2000">
                <a:solidFill>
                  <a:srgbClr val="000000"/>
                </a:solidFill>
                <a:latin typeface="Roboto"/>
              </a:rPr>
              <a:t>Bu yöntem, kullanıcının erişebileceği girdi noktalarına rastgele veriler gönderilmesi ile gerçekleşir. Girdi yerleri tespit edildikten sonra girdi formatı, protokol, mesaj vb. gibi değişkenlerin uygun olanları alınır ve bunlara uygun veri kümesi oluşturulur.</a:t>
            </a:r>
          </a:p>
        </p:txBody>
      </p:sp>
      <p:sp>
        <p:nvSpPr>
          <p:cNvPr id="9" name="TextBox 9"/>
          <p:cNvSpPr txBox="1"/>
          <p:nvPr/>
        </p:nvSpPr>
        <p:spPr>
          <a:xfrm>
            <a:off x="7234441" y="6476117"/>
            <a:ext cx="2931438"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Brute Force</a:t>
            </a:r>
          </a:p>
        </p:txBody>
      </p:sp>
      <p:sp>
        <p:nvSpPr>
          <p:cNvPr id="10" name="Freeform 10"/>
          <p:cNvSpPr/>
          <p:nvPr/>
        </p:nvSpPr>
        <p:spPr>
          <a:xfrm>
            <a:off x="418392" y="1851785"/>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533256" y="1960518"/>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418392" y="2402117"/>
            <a:ext cx="4566608" cy="2473323"/>
          </a:xfrm>
          <a:prstGeom prst="rect">
            <a:avLst/>
          </a:prstGeom>
        </p:spPr>
        <p:txBody>
          <a:bodyPr lIns="0" tIns="0" rIns="0" bIns="0" rtlCol="0" anchor="t">
            <a:spAutoFit/>
          </a:bodyPr>
          <a:lstStyle/>
          <a:p>
            <a:pPr>
              <a:lnSpc>
                <a:spcPts val="2800"/>
              </a:lnSpc>
            </a:pPr>
            <a:r>
              <a:rPr lang="en-US" sz="2000">
                <a:solidFill>
                  <a:srgbClr val="FFFFFF"/>
                </a:solidFill>
                <a:latin typeface="Roboto"/>
              </a:rPr>
              <a:t>Statik analizde uygulama çalıştırılmadan uygulama test edilir. Statik analizde genellikle kaynak kod incelemesi yapılır. Manuel kod incelemesine göre daha fazla kod incelenebilir ve bu işlem tekrarlanabilir.</a:t>
            </a:r>
          </a:p>
          <a:p>
            <a:pPr>
              <a:lnSpc>
                <a:spcPts val="2800"/>
              </a:lnSpc>
            </a:pPr>
            <a:endParaRPr lang="en-US" sz="2000">
              <a:solidFill>
                <a:srgbClr val="FFFFFF"/>
              </a:solidFill>
              <a:latin typeface="Roboto"/>
            </a:endParaRPr>
          </a:p>
        </p:txBody>
      </p:sp>
      <p:sp>
        <p:nvSpPr>
          <p:cNvPr id="13" name="TextBox 13"/>
          <p:cNvSpPr txBox="1"/>
          <p:nvPr/>
        </p:nvSpPr>
        <p:spPr>
          <a:xfrm>
            <a:off x="1235977" y="1836014"/>
            <a:ext cx="2931438" cy="834388"/>
          </a:xfrm>
          <a:prstGeom prst="rect">
            <a:avLst/>
          </a:prstGeom>
        </p:spPr>
        <p:txBody>
          <a:bodyPr lIns="0" tIns="0" rIns="0" bIns="0" rtlCol="0" anchor="t">
            <a:spAutoFit/>
          </a:bodyPr>
          <a:lstStyle/>
          <a:p>
            <a:pPr>
              <a:lnSpc>
                <a:spcPts val="3360"/>
              </a:lnSpc>
            </a:pPr>
            <a:r>
              <a:rPr lang="en-US" sz="2400">
                <a:solidFill>
                  <a:srgbClr val="FFFFFF"/>
                </a:solidFill>
                <a:latin typeface="Roboto Bold"/>
              </a:rPr>
              <a:t>Statik analiz</a:t>
            </a:r>
          </a:p>
          <a:p>
            <a:pPr>
              <a:lnSpc>
                <a:spcPts val="3360"/>
              </a:lnSpc>
            </a:pPr>
            <a:endParaRPr lang="en-US" sz="2400">
              <a:solidFill>
                <a:srgbClr val="FFFFFF"/>
              </a:solidFill>
              <a:latin typeface="Roboto Bold"/>
            </a:endParaRPr>
          </a:p>
        </p:txBody>
      </p:sp>
      <p:sp>
        <p:nvSpPr>
          <p:cNvPr id="14" name="Freeform 14"/>
          <p:cNvSpPr/>
          <p:nvPr/>
        </p:nvSpPr>
        <p:spPr>
          <a:xfrm>
            <a:off x="533256" y="4797680"/>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418392" y="6450509"/>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533256" y="6559241"/>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418392" y="7000841"/>
            <a:ext cx="4566608" cy="2825748"/>
          </a:xfrm>
          <a:prstGeom prst="rect">
            <a:avLst/>
          </a:prstGeom>
        </p:spPr>
        <p:txBody>
          <a:bodyPr lIns="0" tIns="0" rIns="0" bIns="0" rtlCol="0" anchor="t">
            <a:spAutoFit/>
          </a:bodyPr>
          <a:lstStyle/>
          <a:p>
            <a:pPr>
              <a:lnSpc>
                <a:spcPts val="2800"/>
              </a:lnSpc>
            </a:pPr>
            <a:r>
              <a:rPr lang="en-US" sz="2000">
                <a:solidFill>
                  <a:srgbClr val="FFFFFF"/>
                </a:solidFill>
                <a:latin typeface="Roboto"/>
              </a:rPr>
              <a:t>Dinamik analizde ise uygulamayı test etmek için uygulamanın çalışması gerekmektedir. Dinamik analiz farklı geliştirme aşamalarını hedefler ve buna uygun çözüm sağlamaya çalışır. Ağ dinleme, ağ tarama, zayıflık taramaları kullanılır. </a:t>
            </a:r>
          </a:p>
          <a:p>
            <a:pPr>
              <a:lnSpc>
                <a:spcPts val="2800"/>
              </a:lnSpc>
            </a:pPr>
            <a:endParaRPr lang="en-US" sz="2000">
              <a:solidFill>
                <a:srgbClr val="FFFFFF"/>
              </a:solidFill>
              <a:latin typeface="Roboto"/>
            </a:endParaRPr>
          </a:p>
        </p:txBody>
      </p:sp>
      <p:sp>
        <p:nvSpPr>
          <p:cNvPr id="18" name="TextBox 18"/>
          <p:cNvSpPr txBox="1"/>
          <p:nvPr/>
        </p:nvSpPr>
        <p:spPr>
          <a:xfrm>
            <a:off x="1235977" y="6434738"/>
            <a:ext cx="2931438" cy="415288"/>
          </a:xfrm>
          <a:prstGeom prst="rect">
            <a:avLst/>
          </a:prstGeom>
        </p:spPr>
        <p:txBody>
          <a:bodyPr lIns="0" tIns="0" rIns="0" bIns="0" rtlCol="0" anchor="t">
            <a:spAutoFit/>
          </a:bodyPr>
          <a:lstStyle/>
          <a:p>
            <a:pPr>
              <a:lnSpc>
                <a:spcPts val="3360"/>
              </a:lnSpc>
            </a:pPr>
            <a:r>
              <a:rPr lang="en-US" sz="2400">
                <a:solidFill>
                  <a:srgbClr val="FFFFFF"/>
                </a:solidFill>
                <a:latin typeface="Roboto Bold"/>
              </a:rPr>
              <a:t>Dinamik analiz</a:t>
            </a:r>
          </a:p>
        </p:txBody>
      </p:sp>
      <p:sp>
        <p:nvSpPr>
          <p:cNvPr id="19" name="Freeform 19"/>
          <p:cNvSpPr/>
          <p:nvPr/>
        </p:nvSpPr>
        <p:spPr>
          <a:xfrm>
            <a:off x="6416856" y="2459267"/>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6531720" y="2567999"/>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6416856" y="3009598"/>
            <a:ext cx="4566608" cy="2473323"/>
          </a:xfrm>
          <a:prstGeom prst="rect">
            <a:avLst/>
          </a:prstGeom>
        </p:spPr>
        <p:txBody>
          <a:bodyPr lIns="0" tIns="0" rIns="0" bIns="0" rtlCol="0" anchor="t">
            <a:spAutoFit/>
          </a:bodyPr>
          <a:lstStyle/>
          <a:p>
            <a:pPr>
              <a:lnSpc>
                <a:spcPts val="2800"/>
              </a:lnSpc>
            </a:pPr>
            <a:r>
              <a:rPr lang="en-US" sz="2000">
                <a:solidFill>
                  <a:srgbClr val="000000"/>
                </a:solidFill>
                <a:latin typeface="Roboto"/>
              </a:rPr>
              <a:t>Manuel kod analizi zaman alıcı olsa da statik ve dinamik analizin en büyük dezavantajı olan false negative sonuçların olması ve tüm zafiyetlerin tespit edilmemesi gibi durumları engellemek için kullanılabilir. </a:t>
            </a:r>
          </a:p>
          <a:p>
            <a:pPr>
              <a:lnSpc>
                <a:spcPts val="2800"/>
              </a:lnSpc>
            </a:pPr>
            <a:endParaRPr lang="en-US" sz="2000">
              <a:solidFill>
                <a:srgbClr val="000000"/>
              </a:solidFill>
              <a:latin typeface="Roboto"/>
            </a:endParaRPr>
          </a:p>
        </p:txBody>
      </p:sp>
      <p:sp>
        <p:nvSpPr>
          <p:cNvPr id="22" name="TextBox 22"/>
          <p:cNvSpPr txBox="1"/>
          <p:nvPr/>
        </p:nvSpPr>
        <p:spPr>
          <a:xfrm>
            <a:off x="7234441" y="2443496"/>
            <a:ext cx="2931438" cy="415288"/>
          </a:xfrm>
          <a:prstGeom prst="rect">
            <a:avLst/>
          </a:prstGeom>
        </p:spPr>
        <p:txBody>
          <a:bodyPr lIns="0" tIns="0" rIns="0" bIns="0" rtlCol="0" anchor="t">
            <a:spAutoFit/>
          </a:bodyPr>
          <a:lstStyle/>
          <a:p>
            <a:pPr>
              <a:lnSpc>
                <a:spcPts val="3360"/>
              </a:lnSpc>
            </a:pPr>
            <a:r>
              <a:rPr lang="en-US" sz="2400">
                <a:solidFill>
                  <a:srgbClr val="000000"/>
                </a:solidFill>
                <a:latin typeface="Roboto Bold"/>
              </a:rPr>
              <a:t>Manuel Kod Analizi</a:t>
            </a:r>
          </a:p>
        </p:txBody>
      </p:sp>
      <p:sp>
        <p:nvSpPr>
          <p:cNvPr id="23" name="Freeform 23"/>
          <p:cNvSpPr/>
          <p:nvPr/>
        </p:nvSpPr>
        <p:spPr>
          <a:xfrm>
            <a:off x="12873850" y="2858784"/>
            <a:ext cx="398019" cy="399517"/>
          </a:xfrm>
          <a:custGeom>
            <a:avLst/>
            <a:gdLst/>
            <a:ahLst/>
            <a:cxnLst/>
            <a:rect l="l" t="t" r="r" b="b"/>
            <a:pathLst>
              <a:path w="398019" h="399517">
                <a:moveTo>
                  <a:pt x="0" y="0"/>
                </a:moveTo>
                <a:lnTo>
                  <a:pt x="398019" y="0"/>
                </a:lnTo>
                <a:lnTo>
                  <a:pt x="398019" y="399517"/>
                </a:lnTo>
                <a:lnTo>
                  <a:pt x="0" y="399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2988714" y="2967517"/>
            <a:ext cx="241930" cy="182052"/>
          </a:xfrm>
          <a:custGeom>
            <a:avLst/>
            <a:gdLst/>
            <a:ahLst/>
            <a:cxnLst/>
            <a:rect l="l" t="t" r="r" b="b"/>
            <a:pathLst>
              <a:path w="241930" h="182052">
                <a:moveTo>
                  <a:pt x="0" y="0"/>
                </a:moveTo>
                <a:lnTo>
                  <a:pt x="241930" y="0"/>
                </a:lnTo>
                <a:lnTo>
                  <a:pt x="241930" y="182052"/>
                </a:lnTo>
                <a:lnTo>
                  <a:pt x="0" y="18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12873850" y="3409116"/>
            <a:ext cx="4566608" cy="5292723"/>
          </a:xfrm>
          <a:prstGeom prst="rect">
            <a:avLst/>
          </a:prstGeom>
        </p:spPr>
        <p:txBody>
          <a:bodyPr lIns="0" tIns="0" rIns="0" bIns="0" rtlCol="0" anchor="t">
            <a:spAutoFit/>
          </a:bodyPr>
          <a:lstStyle/>
          <a:p>
            <a:pPr>
              <a:lnSpc>
                <a:spcPts val="2800"/>
              </a:lnSpc>
            </a:pPr>
            <a:r>
              <a:rPr lang="en-US" sz="2000">
                <a:solidFill>
                  <a:srgbClr val="000000"/>
                </a:solidFill>
                <a:latin typeface="Roboto"/>
              </a:rPr>
              <a:t>Sızma testlerinde sisteme girdiler verilerek, sistem çıktılarına göre programda zafiyet olup olmaması durumu test edilir. Beyaz kutu, gri kutu ve kara kutu olarak üçe ayrılır.</a:t>
            </a:r>
          </a:p>
          <a:p>
            <a:pPr>
              <a:lnSpc>
                <a:spcPts val="2800"/>
              </a:lnSpc>
            </a:pPr>
            <a:r>
              <a:rPr lang="en-US" sz="2000">
                <a:solidFill>
                  <a:srgbClr val="000000"/>
                </a:solidFill>
                <a:latin typeface="Roboto Bold"/>
              </a:rPr>
              <a:t>Keşif:</a:t>
            </a:r>
            <a:r>
              <a:rPr lang="en-US" sz="2000">
                <a:solidFill>
                  <a:srgbClr val="000000"/>
                </a:solidFill>
                <a:latin typeface="Roboto"/>
              </a:rPr>
              <a:t> Pasif ve aktif şekilde sistem hakkında bilgi toplanır. Pasif bilgi toplama, sistemle etkileşime girmeden, kaynakları kullanarak sistem ile ilgili bilgi toplamaktır. Aktif bilgi toplamada ise sistemle etkileşimde bilgi toplanır.</a:t>
            </a:r>
          </a:p>
          <a:p>
            <a:pPr>
              <a:lnSpc>
                <a:spcPts val="2800"/>
              </a:lnSpc>
            </a:pPr>
            <a:r>
              <a:rPr lang="en-US" sz="2000">
                <a:solidFill>
                  <a:srgbClr val="000000"/>
                </a:solidFill>
                <a:latin typeface="Roboto Bold"/>
              </a:rPr>
              <a:t>Zafiyet tarama:</a:t>
            </a:r>
            <a:r>
              <a:rPr lang="en-US" sz="2000">
                <a:solidFill>
                  <a:srgbClr val="000000"/>
                </a:solidFill>
                <a:latin typeface="Roboto"/>
              </a:rPr>
              <a:t> Burada keşif aşamasında elde edilen bilgiler ile uygulamadaki olası zafiyetler belirlenir.</a:t>
            </a:r>
          </a:p>
          <a:p>
            <a:pPr>
              <a:lnSpc>
                <a:spcPts val="2800"/>
              </a:lnSpc>
            </a:pPr>
            <a:endParaRPr lang="en-US" sz="2000">
              <a:solidFill>
                <a:srgbClr val="000000"/>
              </a:solidFill>
              <a:latin typeface="Roboto"/>
            </a:endParaRPr>
          </a:p>
        </p:txBody>
      </p:sp>
      <p:sp>
        <p:nvSpPr>
          <p:cNvPr id="26" name="TextBox 26"/>
          <p:cNvSpPr txBox="1"/>
          <p:nvPr/>
        </p:nvSpPr>
        <p:spPr>
          <a:xfrm>
            <a:off x="13691435" y="2843013"/>
            <a:ext cx="2931438" cy="834388"/>
          </a:xfrm>
          <a:prstGeom prst="rect">
            <a:avLst/>
          </a:prstGeom>
        </p:spPr>
        <p:txBody>
          <a:bodyPr lIns="0" tIns="0" rIns="0" bIns="0" rtlCol="0" anchor="t">
            <a:spAutoFit/>
          </a:bodyPr>
          <a:lstStyle/>
          <a:p>
            <a:pPr>
              <a:lnSpc>
                <a:spcPts val="3360"/>
              </a:lnSpc>
            </a:pPr>
            <a:r>
              <a:rPr lang="en-US" sz="2400">
                <a:solidFill>
                  <a:srgbClr val="000000"/>
                </a:solidFill>
                <a:latin typeface="Roboto Bold"/>
              </a:rPr>
              <a:t>Sızma Testi</a:t>
            </a:r>
          </a:p>
          <a:p>
            <a:pPr>
              <a:lnSpc>
                <a:spcPts val="3360"/>
              </a:lnSpc>
            </a:pPr>
            <a:endParaRPr lang="en-US" sz="2400">
              <a:solidFill>
                <a:srgbClr val="000000"/>
              </a:solidFill>
              <a:latin typeface="Roboto Bold"/>
            </a:endParaRPr>
          </a:p>
        </p:txBody>
      </p:sp>
      <p:sp>
        <p:nvSpPr>
          <p:cNvPr id="27" name="TextBox 27"/>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811973"/>
            <a:chOff x="0" y="0"/>
            <a:chExt cx="4816593" cy="1530725"/>
          </a:xfrm>
        </p:grpSpPr>
        <p:sp>
          <p:nvSpPr>
            <p:cNvPr id="3" name="Freeform 3"/>
            <p:cNvSpPr/>
            <p:nvPr/>
          </p:nvSpPr>
          <p:spPr>
            <a:xfrm>
              <a:off x="0" y="0"/>
              <a:ext cx="4816592" cy="1530725"/>
            </a:xfrm>
            <a:custGeom>
              <a:avLst/>
              <a:gdLst/>
              <a:ahLst/>
              <a:cxnLst/>
              <a:rect l="l" t="t" r="r" b="b"/>
              <a:pathLst>
                <a:path w="4816592" h="1530725">
                  <a:moveTo>
                    <a:pt x="0" y="0"/>
                  </a:moveTo>
                  <a:lnTo>
                    <a:pt x="4816592" y="0"/>
                  </a:lnTo>
                  <a:lnTo>
                    <a:pt x="4816592" y="1530725"/>
                  </a:lnTo>
                  <a:lnTo>
                    <a:pt x="0" y="1530725"/>
                  </a:lnTo>
                  <a:close/>
                </a:path>
              </a:pathLst>
            </a:custGeom>
            <a:solidFill>
              <a:srgbClr val="0C0E4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5819379"/>
          </a:xfrm>
          <a:custGeom>
            <a:avLst/>
            <a:gdLst/>
            <a:ahLst/>
            <a:cxnLst/>
            <a:rect l="l" t="t" r="r" b="b"/>
            <a:pathLst>
              <a:path w="18288000" h="5819379">
                <a:moveTo>
                  <a:pt x="0" y="0"/>
                </a:moveTo>
                <a:lnTo>
                  <a:pt x="18288000" y="0"/>
                </a:lnTo>
                <a:lnTo>
                  <a:pt x="18288000" y="5819379"/>
                </a:lnTo>
                <a:lnTo>
                  <a:pt x="0" y="5819379"/>
                </a:lnTo>
                <a:lnTo>
                  <a:pt x="0" y="0"/>
                </a:lnTo>
                <a:close/>
              </a:path>
            </a:pathLst>
          </a:custGeom>
          <a:blipFill>
            <a:blip r:embed="rId2">
              <a:alphaModFix amt="40000"/>
            </a:blip>
            <a:stretch>
              <a:fillRect l="-17817" t="-19785" b="-126897"/>
            </a:stretch>
          </a:blipFill>
        </p:spPr>
      </p:sp>
      <p:sp>
        <p:nvSpPr>
          <p:cNvPr id="6" name="AutoShape 6"/>
          <p:cNvSpPr/>
          <p:nvPr/>
        </p:nvSpPr>
        <p:spPr>
          <a:xfrm>
            <a:off x="-393892" y="5764348"/>
            <a:ext cx="19075784" cy="0"/>
          </a:xfrm>
          <a:prstGeom prst="line">
            <a:avLst/>
          </a:prstGeom>
          <a:ln w="47625" cap="flat">
            <a:solidFill>
              <a:srgbClr val="FFFFFF"/>
            </a:solidFill>
            <a:prstDash val="solid"/>
            <a:headEnd type="none" w="sm" len="sm"/>
            <a:tailEnd type="none" w="sm" len="sm"/>
          </a:ln>
        </p:spPr>
      </p:sp>
      <p:grpSp>
        <p:nvGrpSpPr>
          <p:cNvPr id="7" name="Group 7"/>
          <p:cNvGrpSpPr/>
          <p:nvPr/>
        </p:nvGrpSpPr>
        <p:grpSpPr>
          <a:xfrm>
            <a:off x="0" y="5802448"/>
            <a:ext cx="18288000" cy="338653"/>
            <a:chOff x="0" y="0"/>
            <a:chExt cx="4816593" cy="89193"/>
          </a:xfrm>
        </p:grpSpPr>
        <p:sp>
          <p:nvSpPr>
            <p:cNvPr id="8" name="Freeform 8"/>
            <p:cNvSpPr/>
            <p:nvPr/>
          </p:nvSpPr>
          <p:spPr>
            <a:xfrm>
              <a:off x="0" y="0"/>
              <a:ext cx="4816592" cy="89193"/>
            </a:xfrm>
            <a:custGeom>
              <a:avLst/>
              <a:gdLst/>
              <a:ahLst/>
              <a:cxnLst/>
              <a:rect l="l" t="t" r="r" b="b"/>
              <a:pathLst>
                <a:path w="4816592" h="89193">
                  <a:moveTo>
                    <a:pt x="0" y="0"/>
                  </a:moveTo>
                  <a:lnTo>
                    <a:pt x="4816592" y="0"/>
                  </a:lnTo>
                  <a:lnTo>
                    <a:pt x="4816592" y="89193"/>
                  </a:lnTo>
                  <a:lnTo>
                    <a:pt x="0" y="89193"/>
                  </a:lnTo>
                  <a:close/>
                </a:path>
              </a:pathLst>
            </a:custGeom>
            <a:solidFill>
              <a:srgbClr val="23255D"/>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333558" y="4012294"/>
            <a:ext cx="3225845" cy="3225845"/>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489279" y="4212251"/>
            <a:ext cx="2914401" cy="3199443"/>
          </a:xfrm>
          <a:custGeom>
            <a:avLst/>
            <a:gdLst/>
            <a:ahLst/>
            <a:cxnLst/>
            <a:rect l="l" t="t" r="r" b="b"/>
            <a:pathLst>
              <a:path w="2914401" h="3199443">
                <a:moveTo>
                  <a:pt x="0" y="0"/>
                </a:moveTo>
                <a:lnTo>
                  <a:pt x="2914402" y="0"/>
                </a:lnTo>
                <a:lnTo>
                  <a:pt x="2914402" y="3199443"/>
                </a:lnTo>
                <a:lnTo>
                  <a:pt x="0" y="3199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2567182" y="4012294"/>
            <a:ext cx="3225845" cy="322584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531078" y="4012294"/>
            <a:ext cx="3225845" cy="3225845"/>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7686799" y="4212251"/>
            <a:ext cx="2914401" cy="3199443"/>
          </a:xfrm>
          <a:custGeom>
            <a:avLst/>
            <a:gdLst/>
            <a:ahLst/>
            <a:cxnLst/>
            <a:rect l="l" t="t" r="r" b="b"/>
            <a:pathLst>
              <a:path w="2914401" h="3199443">
                <a:moveTo>
                  <a:pt x="0" y="0"/>
                </a:moveTo>
                <a:lnTo>
                  <a:pt x="2914402" y="0"/>
                </a:lnTo>
                <a:lnTo>
                  <a:pt x="2914402" y="3199443"/>
                </a:lnTo>
                <a:lnTo>
                  <a:pt x="0" y="31994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2724060" y="4219657"/>
            <a:ext cx="2914401" cy="3199443"/>
          </a:xfrm>
          <a:custGeom>
            <a:avLst/>
            <a:gdLst/>
            <a:ahLst/>
            <a:cxnLst/>
            <a:rect l="l" t="t" r="r" b="b"/>
            <a:pathLst>
              <a:path w="2914401" h="3199443">
                <a:moveTo>
                  <a:pt x="0" y="0"/>
                </a:moveTo>
                <a:lnTo>
                  <a:pt x="2914402" y="0"/>
                </a:lnTo>
                <a:lnTo>
                  <a:pt x="2914402" y="3199443"/>
                </a:lnTo>
                <a:lnTo>
                  <a:pt x="0" y="31994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4626520" y="2180319"/>
            <a:ext cx="9034960" cy="936625"/>
          </a:xfrm>
          <a:prstGeom prst="rect">
            <a:avLst/>
          </a:prstGeom>
        </p:spPr>
        <p:txBody>
          <a:bodyPr lIns="0" tIns="0" rIns="0" bIns="0" rtlCol="0" anchor="t">
            <a:spAutoFit/>
          </a:bodyPr>
          <a:lstStyle/>
          <a:p>
            <a:pPr algn="ctr">
              <a:lnSpc>
                <a:spcPts val="7699"/>
              </a:lnSpc>
            </a:pPr>
            <a:r>
              <a:rPr lang="en-US" sz="5499">
                <a:solidFill>
                  <a:srgbClr val="FFFFFF"/>
                </a:solidFill>
                <a:latin typeface="Roboto Bold"/>
              </a:rPr>
              <a:t>Dinlediğiniz İçin Teşekkürler</a:t>
            </a:r>
          </a:p>
        </p:txBody>
      </p:sp>
      <p:sp>
        <p:nvSpPr>
          <p:cNvPr id="23" name="TextBox 23"/>
          <p:cNvSpPr txBox="1"/>
          <p:nvPr/>
        </p:nvSpPr>
        <p:spPr>
          <a:xfrm>
            <a:off x="6271045" y="1648688"/>
            <a:ext cx="5745910" cy="358773"/>
          </a:xfrm>
          <a:prstGeom prst="rect">
            <a:avLst/>
          </a:prstGeom>
        </p:spPr>
        <p:txBody>
          <a:bodyPr lIns="0" tIns="0" rIns="0" bIns="0" rtlCol="0" anchor="t">
            <a:spAutoFit/>
          </a:bodyPr>
          <a:lstStyle/>
          <a:p>
            <a:pPr algn="ctr">
              <a:lnSpc>
                <a:spcPts val="2800"/>
              </a:lnSpc>
            </a:pPr>
            <a:r>
              <a:rPr lang="en-US" sz="2000" spc="256">
                <a:solidFill>
                  <a:srgbClr val="FFFFFF"/>
                </a:solidFill>
                <a:latin typeface="Roboto"/>
              </a:rPr>
              <a:t>AISECLAB</a:t>
            </a:r>
          </a:p>
        </p:txBody>
      </p:sp>
      <p:sp>
        <p:nvSpPr>
          <p:cNvPr id="24" name="TextBox 24"/>
          <p:cNvSpPr txBox="1"/>
          <p:nvPr/>
        </p:nvSpPr>
        <p:spPr>
          <a:xfrm>
            <a:off x="7069622" y="7980855"/>
            <a:ext cx="4148756" cy="358773"/>
          </a:xfrm>
          <a:prstGeom prst="rect">
            <a:avLst/>
          </a:prstGeom>
        </p:spPr>
        <p:txBody>
          <a:bodyPr lIns="0" tIns="0" rIns="0" bIns="0" rtlCol="0" anchor="t">
            <a:spAutoFit/>
          </a:bodyPr>
          <a:lstStyle/>
          <a:p>
            <a:pPr algn="ctr">
              <a:lnSpc>
                <a:spcPts val="2800"/>
              </a:lnSpc>
            </a:pPr>
            <a:r>
              <a:rPr lang="en-US" sz="2000">
                <a:solidFill>
                  <a:srgbClr val="000000"/>
                </a:solidFill>
                <a:latin typeface="Roboto"/>
              </a:rPr>
              <a:t>Bilgisayar Mühendisi</a:t>
            </a:r>
          </a:p>
        </p:txBody>
      </p:sp>
      <p:sp>
        <p:nvSpPr>
          <p:cNvPr id="25" name="TextBox 25"/>
          <p:cNvSpPr txBox="1"/>
          <p:nvPr/>
        </p:nvSpPr>
        <p:spPr>
          <a:xfrm>
            <a:off x="7514845" y="7466582"/>
            <a:ext cx="3258309" cy="415288"/>
          </a:xfrm>
          <a:prstGeom prst="rect">
            <a:avLst/>
          </a:prstGeom>
        </p:spPr>
        <p:txBody>
          <a:bodyPr lIns="0" tIns="0" rIns="0" bIns="0" rtlCol="0" anchor="t">
            <a:spAutoFit/>
          </a:bodyPr>
          <a:lstStyle/>
          <a:p>
            <a:pPr algn="ctr">
              <a:lnSpc>
                <a:spcPts val="3360"/>
              </a:lnSpc>
            </a:pPr>
            <a:r>
              <a:rPr lang="en-US" sz="2400">
                <a:solidFill>
                  <a:srgbClr val="000000"/>
                </a:solidFill>
                <a:latin typeface="Roboto Bold"/>
              </a:rPr>
              <a:t>Esmanur HURMA</a:t>
            </a:r>
          </a:p>
        </p:txBody>
      </p:sp>
      <p:sp>
        <p:nvSpPr>
          <p:cNvPr id="26" name="TextBox 26"/>
          <p:cNvSpPr txBox="1"/>
          <p:nvPr/>
        </p:nvSpPr>
        <p:spPr>
          <a:xfrm>
            <a:off x="1817702" y="7980855"/>
            <a:ext cx="4148756" cy="358773"/>
          </a:xfrm>
          <a:prstGeom prst="rect">
            <a:avLst/>
          </a:prstGeom>
        </p:spPr>
        <p:txBody>
          <a:bodyPr lIns="0" tIns="0" rIns="0" bIns="0" rtlCol="0" anchor="t">
            <a:spAutoFit/>
          </a:bodyPr>
          <a:lstStyle/>
          <a:p>
            <a:pPr algn="ctr">
              <a:lnSpc>
                <a:spcPts val="2800"/>
              </a:lnSpc>
            </a:pPr>
            <a:r>
              <a:rPr lang="en-US" sz="2000">
                <a:solidFill>
                  <a:srgbClr val="000000"/>
                </a:solidFill>
                <a:latin typeface="Roboto"/>
              </a:rPr>
              <a:t>Bilgisayar Mühendisi</a:t>
            </a:r>
          </a:p>
        </p:txBody>
      </p:sp>
      <p:sp>
        <p:nvSpPr>
          <p:cNvPr id="27" name="TextBox 27"/>
          <p:cNvSpPr txBox="1"/>
          <p:nvPr/>
        </p:nvSpPr>
        <p:spPr>
          <a:xfrm>
            <a:off x="2262925" y="7466582"/>
            <a:ext cx="3258309" cy="415288"/>
          </a:xfrm>
          <a:prstGeom prst="rect">
            <a:avLst/>
          </a:prstGeom>
        </p:spPr>
        <p:txBody>
          <a:bodyPr lIns="0" tIns="0" rIns="0" bIns="0" rtlCol="0" anchor="t">
            <a:spAutoFit/>
          </a:bodyPr>
          <a:lstStyle/>
          <a:p>
            <a:pPr algn="ctr">
              <a:lnSpc>
                <a:spcPts val="3360"/>
              </a:lnSpc>
            </a:pPr>
            <a:r>
              <a:rPr lang="en-US" sz="2400">
                <a:solidFill>
                  <a:srgbClr val="000000"/>
                </a:solidFill>
                <a:latin typeface="Roboto Bold"/>
              </a:rPr>
              <a:t>Doğukan ESEN</a:t>
            </a:r>
          </a:p>
        </p:txBody>
      </p:sp>
      <p:sp>
        <p:nvSpPr>
          <p:cNvPr id="28" name="TextBox 28"/>
          <p:cNvSpPr txBox="1"/>
          <p:nvPr/>
        </p:nvSpPr>
        <p:spPr>
          <a:xfrm>
            <a:off x="12321542" y="7980855"/>
            <a:ext cx="4148756" cy="358773"/>
          </a:xfrm>
          <a:prstGeom prst="rect">
            <a:avLst/>
          </a:prstGeom>
        </p:spPr>
        <p:txBody>
          <a:bodyPr lIns="0" tIns="0" rIns="0" bIns="0" rtlCol="0" anchor="t">
            <a:spAutoFit/>
          </a:bodyPr>
          <a:lstStyle/>
          <a:p>
            <a:pPr algn="ctr">
              <a:lnSpc>
                <a:spcPts val="2800"/>
              </a:lnSpc>
            </a:pPr>
            <a:r>
              <a:rPr lang="en-US" sz="2000">
                <a:solidFill>
                  <a:srgbClr val="000000"/>
                </a:solidFill>
                <a:latin typeface="Roboto"/>
              </a:rPr>
              <a:t>Endüstri Mühendisi</a:t>
            </a:r>
          </a:p>
        </p:txBody>
      </p:sp>
      <p:sp>
        <p:nvSpPr>
          <p:cNvPr id="29" name="TextBox 29"/>
          <p:cNvSpPr txBox="1"/>
          <p:nvPr/>
        </p:nvSpPr>
        <p:spPr>
          <a:xfrm>
            <a:off x="12766765" y="7466582"/>
            <a:ext cx="3258309" cy="415288"/>
          </a:xfrm>
          <a:prstGeom prst="rect">
            <a:avLst/>
          </a:prstGeom>
        </p:spPr>
        <p:txBody>
          <a:bodyPr lIns="0" tIns="0" rIns="0" bIns="0" rtlCol="0" anchor="t">
            <a:spAutoFit/>
          </a:bodyPr>
          <a:lstStyle/>
          <a:p>
            <a:pPr algn="ctr">
              <a:lnSpc>
                <a:spcPts val="3360"/>
              </a:lnSpc>
            </a:pPr>
            <a:r>
              <a:rPr lang="en-US" sz="2400">
                <a:solidFill>
                  <a:srgbClr val="000000"/>
                </a:solidFill>
                <a:latin typeface="Roboto Bold"/>
              </a:rPr>
              <a:t>Harun BENLİ</a:t>
            </a:r>
          </a:p>
        </p:txBody>
      </p:sp>
      <p:sp>
        <p:nvSpPr>
          <p:cNvPr id="30" name="TextBox 30"/>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9265401" cy="14787701"/>
          </a:xfrm>
          <a:custGeom>
            <a:avLst/>
            <a:gdLst/>
            <a:ahLst/>
            <a:cxnLst/>
            <a:rect l="l" t="t" r="r" b="b"/>
            <a:pathLst>
              <a:path w="19265401" h="14787701">
                <a:moveTo>
                  <a:pt x="0" y="0"/>
                </a:moveTo>
                <a:lnTo>
                  <a:pt x="19265401" y="0"/>
                </a:lnTo>
                <a:lnTo>
                  <a:pt x="19265401" y="14787701"/>
                </a:lnTo>
                <a:lnTo>
                  <a:pt x="0" y="14787701"/>
                </a:lnTo>
                <a:lnTo>
                  <a:pt x="0" y="0"/>
                </a:lnTo>
                <a:close/>
              </a:path>
            </a:pathLst>
          </a:custGeom>
          <a:blipFill>
            <a:blip r:embed="rId2"/>
            <a:stretch>
              <a:fillRect/>
            </a:stretch>
          </a:blipFill>
        </p:spPr>
      </p:sp>
      <p:sp>
        <p:nvSpPr>
          <p:cNvPr id="3" name="TextBox 3"/>
          <p:cNvSpPr txBox="1"/>
          <p:nvPr/>
        </p:nvSpPr>
        <p:spPr>
          <a:xfrm>
            <a:off x="9632701" y="2319527"/>
            <a:ext cx="8204601" cy="4436745"/>
          </a:xfrm>
          <a:prstGeom prst="rect">
            <a:avLst/>
          </a:prstGeom>
        </p:spPr>
        <p:txBody>
          <a:bodyPr lIns="0" tIns="0" rIns="0" bIns="0" rtlCol="0" anchor="t">
            <a:spAutoFit/>
          </a:bodyPr>
          <a:lstStyle/>
          <a:p>
            <a:pPr algn="r">
              <a:lnSpc>
                <a:spcPts val="5880"/>
              </a:lnSpc>
            </a:pPr>
            <a:r>
              <a:rPr lang="en-US" sz="4200">
                <a:solidFill>
                  <a:srgbClr val="23255D"/>
                </a:solidFill>
                <a:latin typeface="Roboto"/>
              </a:rPr>
              <a:t>Sosyal mühendislik</a:t>
            </a:r>
          </a:p>
          <a:p>
            <a:pPr algn="r">
              <a:lnSpc>
                <a:spcPts val="5880"/>
              </a:lnSpc>
            </a:pPr>
            <a:r>
              <a:rPr lang="en-US" sz="4200">
                <a:solidFill>
                  <a:srgbClr val="23255D"/>
                </a:solidFill>
                <a:latin typeface="Roboto"/>
              </a:rPr>
              <a:t>Zayıf parolalar(default)</a:t>
            </a:r>
          </a:p>
          <a:p>
            <a:pPr algn="r">
              <a:lnSpc>
                <a:spcPts val="5880"/>
              </a:lnSpc>
            </a:pPr>
            <a:r>
              <a:rPr lang="en-US" sz="4200">
                <a:solidFill>
                  <a:srgbClr val="23255D"/>
                </a:solidFill>
                <a:latin typeface="Roboto"/>
              </a:rPr>
              <a:t>Sistem güvenlik açıkları</a:t>
            </a:r>
          </a:p>
          <a:p>
            <a:pPr algn="r">
              <a:lnSpc>
                <a:spcPts val="5880"/>
              </a:lnSpc>
            </a:pPr>
            <a:r>
              <a:rPr lang="en-US" sz="4200">
                <a:solidFill>
                  <a:srgbClr val="23255D"/>
                </a:solidFill>
                <a:latin typeface="Roboto"/>
              </a:rPr>
              <a:t>Dahili tehditler(eski,yeni çalışan)</a:t>
            </a:r>
          </a:p>
          <a:p>
            <a:pPr algn="r">
              <a:lnSpc>
                <a:spcPts val="5880"/>
              </a:lnSpc>
            </a:pPr>
            <a:r>
              <a:rPr lang="en-US" sz="4200">
                <a:solidFill>
                  <a:srgbClr val="23255D"/>
                </a:solidFill>
                <a:latin typeface="Roboto"/>
              </a:rPr>
              <a:t>Fiziksel eylemler(KARA NET Ağı)</a:t>
            </a:r>
          </a:p>
          <a:p>
            <a:pPr algn="r">
              <a:lnSpc>
                <a:spcPts val="5880"/>
              </a:lnSpc>
              <a:spcBef>
                <a:spcPct val="0"/>
              </a:spcBef>
            </a:pPr>
            <a:r>
              <a:rPr lang="en-US" sz="4200">
                <a:solidFill>
                  <a:srgbClr val="23255D"/>
                </a:solidFill>
                <a:latin typeface="Roboto"/>
              </a:rPr>
              <a:t>Veri tabanı ve sunucu sorunları</a:t>
            </a:r>
          </a:p>
        </p:txBody>
      </p:sp>
      <p:sp>
        <p:nvSpPr>
          <p:cNvPr id="4" name="TextBox 4"/>
          <p:cNvSpPr txBox="1"/>
          <p:nvPr/>
        </p:nvSpPr>
        <p:spPr>
          <a:xfrm>
            <a:off x="3684175" y="375459"/>
            <a:ext cx="14413050" cy="1604644"/>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Arimo Bold"/>
              </a:rPr>
              <a:t>Veri hırsızlığı senaryoları</a:t>
            </a:r>
          </a:p>
        </p:txBody>
      </p:sp>
      <p:sp>
        <p:nvSpPr>
          <p:cNvPr id="5" name="TextBox 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058" t="10278" b="33336"/>
          <a:stretch>
            <a:fillRect/>
          </a:stretch>
        </p:blipFill>
        <p:spPr>
          <a:xfrm>
            <a:off x="0" y="0"/>
            <a:ext cx="18288000" cy="10287000"/>
          </a:xfrm>
          <a:prstGeom prst="rect">
            <a:avLst/>
          </a:prstGeom>
        </p:spPr>
      </p:pic>
      <p:sp>
        <p:nvSpPr>
          <p:cNvPr id="3" name="TextBox 3"/>
          <p:cNvSpPr txBox="1"/>
          <p:nvPr/>
        </p:nvSpPr>
        <p:spPr>
          <a:xfrm>
            <a:off x="1547961" y="2560320"/>
            <a:ext cx="16740039" cy="6366510"/>
          </a:xfrm>
          <a:prstGeom prst="rect">
            <a:avLst/>
          </a:prstGeom>
        </p:spPr>
        <p:txBody>
          <a:bodyPr lIns="0" tIns="0" rIns="0" bIns="0" rtlCol="0" anchor="t">
            <a:spAutoFit/>
          </a:bodyPr>
          <a:lstStyle/>
          <a:p>
            <a:pPr algn="ctr">
              <a:lnSpc>
                <a:spcPts val="5040"/>
              </a:lnSpc>
            </a:pPr>
            <a:r>
              <a:rPr lang="en-US" sz="3600">
                <a:solidFill>
                  <a:srgbClr val="000000"/>
                </a:solidFill>
                <a:latin typeface="Roboto Bold"/>
              </a:rPr>
              <a:t>!!!DLP(DATA LOST PREVENTATION)!!!</a:t>
            </a:r>
          </a:p>
          <a:p>
            <a:pPr algn="ctr">
              <a:lnSpc>
                <a:spcPts val="5040"/>
              </a:lnSpc>
            </a:pPr>
            <a:r>
              <a:rPr lang="en-US" sz="3600">
                <a:solidFill>
                  <a:srgbClr val="000000"/>
                </a:solidFill>
                <a:latin typeface="Roboto Bold"/>
              </a:rPr>
              <a:t>Güvenlik Duvarı(Firewall)</a:t>
            </a:r>
          </a:p>
          <a:p>
            <a:pPr algn="ctr">
              <a:lnSpc>
                <a:spcPts val="5040"/>
              </a:lnSpc>
            </a:pPr>
            <a:r>
              <a:rPr lang="en-US" sz="3600">
                <a:solidFill>
                  <a:srgbClr val="000000"/>
                </a:solidFill>
                <a:latin typeface="Roboto Bold"/>
              </a:rPr>
              <a:t>VPN(Virtual Private Networks)</a:t>
            </a:r>
          </a:p>
          <a:p>
            <a:pPr algn="ctr">
              <a:lnSpc>
                <a:spcPts val="5040"/>
              </a:lnSpc>
            </a:pPr>
            <a:r>
              <a:rPr lang="en-US" sz="3600">
                <a:solidFill>
                  <a:srgbClr val="000000"/>
                </a:solidFill>
                <a:latin typeface="Roboto Bold"/>
              </a:rPr>
              <a:t>Web Filtreme Çözümleri(URL Filtering)</a:t>
            </a:r>
          </a:p>
          <a:p>
            <a:pPr algn="ctr">
              <a:lnSpc>
                <a:spcPts val="5040"/>
              </a:lnSpc>
            </a:pPr>
            <a:r>
              <a:rPr lang="en-US" sz="3600">
                <a:solidFill>
                  <a:srgbClr val="000000"/>
                </a:solidFill>
                <a:latin typeface="Roboto Bold"/>
              </a:rPr>
              <a:t>IDS (Saldırı Tespit Sistemleri) : Host-based IDS(Veritabanı), Network-based IDS(Ağ)</a:t>
            </a:r>
          </a:p>
          <a:p>
            <a:pPr algn="ctr">
              <a:lnSpc>
                <a:spcPts val="5040"/>
              </a:lnSpc>
            </a:pPr>
            <a:endParaRPr lang="en-US" sz="3600">
              <a:solidFill>
                <a:srgbClr val="000000"/>
              </a:solidFill>
              <a:latin typeface="Roboto Bold"/>
            </a:endParaRPr>
          </a:p>
          <a:p>
            <a:pPr algn="ctr">
              <a:lnSpc>
                <a:spcPts val="5040"/>
              </a:lnSpc>
            </a:pPr>
            <a:endParaRPr lang="en-US" sz="3600">
              <a:solidFill>
                <a:srgbClr val="000000"/>
              </a:solidFill>
              <a:latin typeface="Roboto Bold"/>
            </a:endParaRPr>
          </a:p>
          <a:p>
            <a:pPr algn="ctr">
              <a:lnSpc>
                <a:spcPts val="5040"/>
              </a:lnSpc>
            </a:pPr>
            <a:endParaRPr lang="en-US" sz="3600">
              <a:solidFill>
                <a:srgbClr val="000000"/>
              </a:solidFill>
              <a:latin typeface="Roboto Bold"/>
            </a:endParaRPr>
          </a:p>
          <a:p>
            <a:pPr algn="ctr">
              <a:lnSpc>
                <a:spcPts val="5040"/>
              </a:lnSpc>
              <a:spcBef>
                <a:spcPct val="0"/>
              </a:spcBef>
            </a:pPr>
            <a:endParaRPr lang="en-US" sz="3600">
              <a:solidFill>
                <a:srgbClr val="000000"/>
              </a:solidFill>
              <a:latin typeface="Roboto Bold"/>
            </a:endParaRPr>
          </a:p>
        </p:txBody>
      </p:sp>
      <p:sp>
        <p:nvSpPr>
          <p:cNvPr id="4" name="TextBox 4"/>
          <p:cNvSpPr txBox="1"/>
          <p:nvPr/>
        </p:nvSpPr>
        <p:spPr>
          <a:xfrm>
            <a:off x="3040112" y="819150"/>
            <a:ext cx="12207776" cy="1604644"/>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Arimo Bold"/>
              </a:rPr>
              <a:t>Alınabilecek Önlemler</a:t>
            </a:r>
          </a:p>
        </p:txBody>
      </p:sp>
      <p:sp>
        <p:nvSpPr>
          <p:cNvPr id="5" name="TextBox 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000000"/>
                </a:solidFill>
                <a:latin typeface="Roboto"/>
              </a:rPr>
              <a:t>aiseclab.org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770664" y="-198754"/>
            <a:ext cx="14746672" cy="3233419"/>
          </a:xfrm>
          <a:prstGeom prst="rect">
            <a:avLst/>
          </a:prstGeom>
        </p:spPr>
        <p:txBody>
          <a:bodyPr lIns="0" tIns="0" rIns="0" bIns="0" rtlCol="0" anchor="t">
            <a:spAutoFit/>
          </a:bodyPr>
          <a:lstStyle/>
          <a:p>
            <a:pPr algn="ctr">
              <a:lnSpc>
                <a:spcPts val="12880"/>
              </a:lnSpc>
            </a:pPr>
            <a:r>
              <a:rPr lang="en-US" sz="9200">
                <a:solidFill>
                  <a:srgbClr val="FFFFFF"/>
                </a:solidFill>
                <a:latin typeface="Arimo Bold"/>
              </a:rPr>
              <a:t>AĞ GÜVENLİĞİ TEHDİTLERİ</a:t>
            </a:r>
          </a:p>
        </p:txBody>
      </p:sp>
      <p:sp>
        <p:nvSpPr>
          <p:cNvPr id="4" name="TextBox 4"/>
          <p:cNvSpPr txBox="1"/>
          <p:nvPr/>
        </p:nvSpPr>
        <p:spPr>
          <a:xfrm>
            <a:off x="514350" y="2958465"/>
            <a:ext cx="17469892" cy="6939280"/>
          </a:xfrm>
          <a:prstGeom prst="rect">
            <a:avLst/>
          </a:prstGeom>
        </p:spPr>
        <p:txBody>
          <a:bodyPr lIns="0" tIns="0" rIns="0" bIns="0" rtlCol="0" anchor="t">
            <a:spAutoFit/>
          </a:bodyPr>
          <a:lstStyle/>
          <a:p>
            <a:pPr algn="just">
              <a:lnSpc>
                <a:spcPts val="3920"/>
              </a:lnSpc>
            </a:pPr>
            <a:r>
              <a:rPr lang="en-US" sz="2800" u="sng">
                <a:solidFill>
                  <a:srgbClr val="FFFFFF"/>
                </a:solidFill>
                <a:latin typeface="Roboto Bold Italics"/>
              </a:rPr>
              <a:t>Virüs </a:t>
            </a:r>
            <a:r>
              <a:rPr lang="en-US" sz="2800">
                <a:solidFill>
                  <a:srgbClr val="FFFFFF"/>
                </a:solidFill>
                <a:latin typeface="Roboto"/>
              </a:rPr>
              <a:t>: İndirilebilir durumda olan kötü amaçlı bir dosyadır. Açıldıktan sonra kendini sistem içinde kopyalayarak, sistemdeki kodları değiştirir.</a:t>
            </a:r>
          </a:p>
          <a:p>
            <a:pPr algn="just">
              <a:lnSpc>
                <a:spcPts val="3920"/>
              </a:lnSpc>
            </a:pPr>
            <a:r>
              <a:rPr lang="en-US" sz="2800" u="sng">
                <a:solidFill>
                  <a:srgbClr val="FFFFFF"/>
                </a:solidFill>
                <a:latin typeface="Roboto Bold Italics"/>
              </a:rPr>
              <a:t>Solucan : </a:t>
            </a:r>
            <a:r>
              <a:rPr lang="en-US" sz="2800">
                <a:solidFill>
                  <a:srgbClr val="FFFFFF"/>
                </a:solidFill>
                <a:latin typeface="Roboto"/>
              </a:rPr>
              <a:t>Bir sisteme kullanıcıya ihtiyaç duymadan erişim veriliyormuş gibi kurbanın kullanmış olduğu programları kullanabilir.</a:t>
            </a:r>
          </a:p>
          <a:p>
            <a:pPr algn="just">
              <a:lnSpc>
                <a:spcPts val="3920"/>
              </a:lnSpc>
            </a:pPr>
            <a:r>
              <a:rPr lang="en-US" sz="2800" u="sng">
                <a:solidFill>
                  <a:srgbClr val="FFFFFF"/>
                </a:solidFill>
                <a:latin typeface="Roboto Bold Italics"/>
              </a:rPr>
              <a:t>Packet Sniffer :</a:t>
            </a:r>
            <a:r>
              <a:rPr lang="en-US" sz="2800">
                <a:solidFill>
                  <a:srgbClr val="FFFFFF"/>
                </a:solidFill>
                <a:latin typeface="Roboto"/>
              </a:rPr>
              <a:t> Ağ dinleme</a:t>
            </a:r>
          </a:p>
          <a:p>
            <a:pPr algn="just">
              <a:lnSpc>
                <a:spcPts val="3920"/>
              </a:lnSpc>
            </a:pPr>
            <a:r>
              <a:rPr lang="en-US" sz="2800" u="sng">
                <a:solidFill>
                  <a:srgbClr val="FFFFFF"/>
                </a:solidFill>
                <a:latin typeface="Roboto Bold Italics"/>
              </a:rPr>
              <a:t>Kimlik Avı :</a:t>
            </a:r>
            <a:r>
              <a:rPr lang="en-US" sz="2800">
                <a:solidFill>
                  <a:srgbClr val="FFFFFF"/>
                </a:solidFill>
                <a:latin typeface="Roboto"/>
              </a:rPr>
              <a:t> En yaygın saldırı biçimi, sahte ve aldatıcı mailler gönderimi</a:t>
            </a:r>
          </a:p>
          <a:p>
            <a:pPr algn="just">
              <a:lnSpc>
                <a:spcPts val="3920"/>
              </a:lnSpc>
            </a:pPr>
            <a:r>
              <a:rPr lang="en-US" sz="2800" u="sng">
                <a:solidFill>
                  <a:srgbClr val="FFFFFF"/>
                </a:solidFill>
                <a:latin typeface="Roboto Bold Italics"/>
              </a:rPr>
              <a:t>Güvenliği ihlal edilmiş anahtar </a:t>
            </a:r>
            <a:r>
              <a:rPr lang="en-US" sz="2800">
                <a:solidFill>
                  <a:srgbClr val="FFFFFF"/>
                </a:solidFill>
                <a:latin typeface="Roboto"/>
              </a:rPr>
              <a:t>: Suçlunun güvenlik ağını ele geçirerek verilere izinsiz erişim elde etmesi</a:t>
            </a:r>
          </a:p>
          <a:p>
            <a:pPr algn="just">
              <a:lnSpc>
                <a:spcPts val="3920"/>
              </a:lnSpc>
            </a:pPr>
            <a:r>
              <a:rPr lang="en-US" sz="2800" u="sng">
                <a:solidFill>
                  <a:srgbClr val="FFFFFF"/>
                </a:solidFill>
                <a:latin typeface="Roboto Bold Italics"/>
              </a:rPr>
              <a:t>Botnet :</a:t>
            </a:r>
            <a:r>
              <a:rPr lang="en-US" sz="2800">
                <a:solidFill>
                  <a:srgbClr val="FFFFFF"/>
                </a:solidFill>
                <a:latin typeface="Roboto"/>
              </a:rPr>
              <a:t> Özel bir ağ üzerinden sistemde bulunan tüm cihazlara erişim elde etmeye ve bunları zombi bilgisayar olarak kullanmak</a:t>
            </a:r>
          </a:p>
          <a:p>
            <a:pPr algn="just">
              <a:lnSpc>
                <a:spcPts val="3920"/>
              </a:lnSpc>
            </a:pPr>
            <a:r>
              <a:rPr lang="en-US" sz="2800" u="sng">
                <a:solidFill>
                  <a:srgbClr val="FFFFFF"/>
                </a:solidFill>
                <a:latin typeface="Roboto Bold Italics"/>
              </a:rPr>
              <a:t>DoS :</a:t>
            </a:r>
            <a:r>
              <a:rPr lang="en-US" sz="2800">
                <a:solidFill>
                  <a:srgbClr val="FFFFFF"/>
                </a:solidFill>
                <a:latin typeface="Roboto"/>
              </a:rPr>
              <a:t> Hizmet dışı bırakma</a:t>
            </a:r>
          </a:p>
          <a:p>
            <a:pPr algn="just">
              <a:lnSpc>
                <a:spcPts val="3920"/>
              </a:lnSpc>
            </a:pPr>
            <a:r>
              <a:rPr lang="en-US" sz="2800" u="sng">
                <a:solidFill>
                  <a:srgbClr val="FFFFFF"/>
                </a:solidFill>
                <a:latin typeface="Roboto Bold Italics"/>
              </a:rPr>
              <a:t>Boşta arama (Idle Scanning) :</a:t>
            </a:r>
            <a:r>
              <a:rPr lang="en-US" sz="2800">
                <a:solidFill>
                  <a:srgbClr val="FFFFFF"/>
                </a:solidFill>
                <a:latin typeface="Roboto"/>
              </a:rPr>
              <a:t> Boşta olan ip adresleri tespit etmek için tarama yöntemi</a:t>
            </a:r>
          </a:p>
          <a:p>
            <a:pPr algn="just">
              <a:lnSpc>
                <a:spcPts val="3920"/>
              </a:lnSpc>
            </a:pPr>
            <a:r>
              <a:rPr lang="en-US" sz="2800" u="sng">
                <a:solidFill>
                  <a:srgbClr val="FFFFFF"/>
                </a:solidFill>
                <a:latin typeface="Roboto Bold Italics"/>
              </a:rPr>
              <a:t>Veri değişikliği : </a:t>
            </a:r>
            <a:r>
              <a:rPr lang="en-US" sz="2800">
                <a:solidFill>
                  <a:srgbClr val="FFFFFF"/>
                </a:solidFill>
                <a:latin typeface="Roboto"/>
              </a:rPr>
              <a:t>Veri bütünlüğünü tehdit eder</a:t>
            </a:r>
          </a:p>
          <a:p>
            <a:pPr algn="just">
              <a:lnSpc>
                <a:spcPts val="3920"/>
              </a:lnSpc>
              <a:spcBef>
                <a:spcPct val="0"/>
              </a:spcBef>
            </a:pPr>
            <a:r>
              <a:rPr lang="en-US" sz="2800" u="sng">
                <a:solidFill>
                  <a:srgbClr val="FFFFFF"/>
                </a:solidFill>
                <a:latin typeface="Roboto Bold Italics"/>
              </a:rPr>
              <a:t>CSRF (Cross-Site Request Forgery) : </a:t>
            </a:r>
            <a:r>
              <a:rPr lang="en-US" sz="2800">
                <a:solidFill>
                  <a:srgbClr val="FFFFFF"/>
                </a:solidFill>
                <a:latin typeface="Roboto"/>
              </a:rPr>
              <a:t>Hacker'ın kurbana belli bir site üzerinde kendi isteklerini açmasını ve girmesini sağlaması.</a:t>
            </a:r>
          </a:p>
        </p:txBody>
      </p:sp>
      <p:sp>
        <p:nvSpPr>
          <p:cNvPr id="5" name="TextBox 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EEF1F1"/>
                </a:solidFill>
                <a:latin typeface="Roboto"/>
              </a:rPr>
              <a:t>aiseclab.org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770664" y="-209550"/>
            <a:ext cx="14746672" cy="3233419"/>
          </a:xfrm>
          <a:prstGeom prst="rect">
            <a:avLst/>
          </a:prstGeom>
        </p:spPr>
        <p:txBody>
          <a:bodyPr lIns="0" tIns="0" rIns="0" bIns="0" rtlCol="0" anchor="t">
            <a:spAutoFit/>
          </a:bodyPr>
          <a:lstStyle/>
          <a:p>
            <a:pPr algn="ctr">
              <a:lnSpc>
                <a:spcPts val="12880"/>
              </a:lnSpc>
            </a:pPr>
            <a:r>
              <a:rPr lang="en-US" sz="9200">
                <a:solidFill>
                  <a:srgbClr val="FFFFFF"/>
                </a:solidFill>
                <a:latin typeface="Arimo Bold"/>
              </a:rPr>
              <a:t>AĞ GÜVENLİĞİ TEHDİTLERİ</a:t>
            </a:r>
          </a:p>
        </p:txBody>
      </p:sp>
      <p:sp>
        <p:nvSpPr>
          <p:cNvPr id="4" name="TextBox 4"/>
          <p:cNvSpPr txBox="1"/>
          <p:nvPr/>
        </p:nvSpPr>
        <p:spPr>
          <a:xfrm>
            <a:off x="692606" y="2947669"/>
            <a:ext cx="16566694" cy="8836058"/>
          </a:xfrm>
          <a:prstGeom prst="rect">
            <a:avLst/>
          </a:prstGeom>
        </p:spPr>
        <p:txBody>
          <a:bodyPr lIns="0" tIns="0" rIns="0" bIns="0" rtlCol="0" anchor="t">
            <a:spAutoFit/>
          </a:bodyPr>
          <a:lstStyle/>
          <a:p>
            <a:pPr algn="just">
              <a:lnSpc>
                <a:spcPts val="4373"/>
              </a:lnSpc>
            </a:pPr>
            <a:r>
              <a:rPr lang="en-US" sz="3123" u="sng">
                <a:solidFill>
                  <a:srgbClr val="FFFFFF"/>
                </a:solidFill>
                <a:latin typeface="Roboto Bold Italics"/>
              </a:rPr>
              <a:t>Aktif bağlantı noktası tarayıcı :</a:t>
            </a:r>
            <a:r>
              <a:rPr lang="en-US" sz="3123">
                <a:solidFill>
                  <a:srgbClr val="FFFFFF"/>
                </a:solidFill>
                <a:latin typeface="Roboto"/>
              </a:rPr>
              <a:t> Ağdaki cihazların durumu ve güvenlik açıkları hakkında bilgi alır. Bağlantı girişimlerinde bulunur ve verdiği tepkilere göre sistem hakkında tahmileme yapar.</a:t>
            </a:r>
          </a:p>
          <a:p>
            <a:pPr algn="just">
              <a:lnSpc>
                <a:spcPts val="4373"/>
              </a:lnSpc>
            </a:pPr>
            <a:r>
              <a:rPr lang="en-US" sz="3123" u="sng">
                <a:solidFill>
                  <a:srgbClr val="FFFFFF"/>
                </a:solidFill>
                <a:latin typeface="Roboto Bold Italics"/>
              </a:rPr>
              <a:t>Ortadaki adam saldırısı (Man-in-the-middle) :</a:t>
            </a:r>
            <a:r>
              <a:rPr lang="en-US" sz="3123">
                <a:solidFill>
                  <a:srgbClr val="FFFFFF"/>
                </a:solidFill>
                <a:latin typeface="Roboto"/>
              </a:rPr>
              <a:t> Saldırganın iki taraf arasındaki iletişimi dinlemesi veya değğiştirmesi işlemidr.</a:t>
            </a:r>
          </a:p>
          <a:p>
            <a:pPr algn="just">
              <a:lnSpc>
                <a:spcPts val="4373"/>
              </a:lnSpc>
            </a:pPr>
            <a:r>
              <a:rPr lang="en-US" sz="3123" u="sng">
                <a:solidFill>
                  <a:srgbClr val="FFFFFF"/>
                </a:solidFill>
                <a:latin typeface="Roboto Bold Italics"/>
              </a:rPr>
              <a:t>ARP Zehirlenmesi : </a:t>
            </a:r>
            <a:r>
              <a:rPr lang="en-US" sz="3123">
                <a:solidFill>
                  <a:srgbClr val="FFFFFF"/>
                </a:solidFill>
                <a:latin typeface="Roboto"/>
              </a:rPr>
              <a:t>Bir ağdaki ARP tablolarını değiştirmeyi ve bu şekilde trafiği yönlendirmeyi içerir. </a:t>
            </a:r>
          </a:p>
          <a:p>
            <a:pPr algn="just">
              <a:lnSpc>
                <a:spcPts val="4373"/>
              </a:lnSpc>
            </a:pPr>
            <a:r>
              <a:rPr lang="en-US" sz="3123" u="sng">
                <a:solidFill>
                  <a:srgbClr val="FFFFFF"/>
                </a:solidFill>
                <a:latin typeface="Roboto Bold Italics"/>
              </a:rPr>
              <a:t>Şirin Saldırısı :</a:t>
            </a:r>
            <a:r>
              <a:rPr lang="en-US" sz="3123">
                <a:solidFill>
                  <a:srgbClr val="FFFFFF"/>
                </a:solidFill>
                <a:latin typeface="Roboto"/>
              </a:rPr>
              <a:t> Zararlı yazılımın güvenilir bir yazılım gibi kendini göstererek sisteme sızması.</a:t>
            </a:r>
          </a:p>
          <a:p>
            <a:pPr algn="just">
              <a:lnSpc>
                <a:spcPts val="4373"/>
              </a:lnSpc>
            </a:pPr>
            <a:r>
              <a:rPr lang="en-US" sz="3123" u="sng">
                <a:solidFill>
                  <a:srgbClr val="FFFFFF"/>
                </a:solidFill>
                <a:latin typeface="Roboto Bold Italics"/>
              </a:rPr>
              <a:t>VLAN Atlaması :</a:t>
            </a:r>
            <a:r>
              <a:rPr lang="en-US" sz="3123">
                <a:solidFill>
                  <a:srgbClr val="FFFFFF"/>
                </a:solidFill>
                <a:latin typeface="Roboto"/>
              </a:rPr>
              <a:t> Ağın izolasyon mekanizmasını aşarak ağa sızması. </a:t>
            </a:r>
          </a:p>
          <a:p>
            <a:pPr algn="just">
              <a:lnSpc>
                <a:spcPts val="4373"/>
              </a:lnSpc>
            </a:pPr>
            <a:r>
              <a:rPr lang="en-US" sz="3123" u="sng">
                <a:solidFill>
                  <a:srgbClr val="FFFFFF"/>
                </a:solidFill>
                <a:latin typeface="Roboto Bold Italics"/>
              </a:rPr>
              <a:t>E-dolandırıcılık(Phishing) :</a:t>
            </a:r>
            <a:r>
              <a:rPr lang="en-US" sz="3123">
                <a:solidFill>
                  <a:srgbClr val="FFFFFF"/>
                </a:solidFill>
                <a:latin typeface="Roboto"/>
              </a:rPr>
              <a:t> Sahte web sitesi veya mail</a:t>
            </a:r>
          </a:p>
          <a:p>
            <a:pPr algn="just">
              <a:lnSpc>
                <a:spcPts val="4373"/>
              </a:lnSpc>
            </a:pPr>
            <a:r>
              <a:rPr lang="en-US" sz="3123" u="sng">
                <a:solidFill>
                  <a:srgbClr val="FFFFFF"/>
                </a:solidFill>
                <a:latin typeface="Roboto Bold Italics"/>
              </a:rPr>
              <a:t>SQL Enjeksiyonu </a:t>
            </a:r>
            <a:r>
              <a:rPr lang="en-US" sz="3123">
                <a:solidFill>
                  <a:srgbClr val="FFFFFF"/>
                </a:solidFill>
                <a:latin typeface="Roboto"/>
              </a:rPr>
              <a:t>: Zararlı SQL kodunun veritabanına enjekte edilmesi.</a:t>
            </a:r>
          </a:p>
          <a:p>
            <a:pPr algn="just">
              <a:lnSpc>
                <a:spcPts val="4373"/>
              </a:lnSpc>
            </a:pPr>
            <a:r>
              <a:rPr lang="en-US" sz="3123" u="sng">
                <a:solidFill>
                  <a:srgbClr val="FFFFFF"/>
                </a:solidFill>
                <a:latin typeface="Roboto Bold Italics"/>
              </a:rPr>
              <a:t>Yığın Taşıması : </a:t>
            </a:r>
            <a:r>
              <a:rPr lang="en-US" sz="3123">
                <a:solidFill>
                  <a:srgbClr val="FFFFFF"/>
                </a:solidFill>
                <a:latin typeface="Roboto"/>
              </a:rPr>
              <a:t>Yığına veri eklenerek hafıza hatalarının oluşturulmasını sağlama. Bir program çalışırken hafızanın belli bir kısmı yığın olarak eşleştirilir.</a:t>
            </a:r>
          </a:p>
          <a:p>
            <a:pPr algn="just">
              <a:lnSpc>
                <a:spcPts val="4373"/>
              </a:lnSpc>
            </a:pPr>
            <a:r>
              <a:rPr lang="en-US" sz="3123" u="sng">
                <a:solidFill>
                  <a:srgbClr val="FFFFFF"/>
                </a:solidFill>
                <a:latin typeface="Roboto Bold Italics"/>
              </a:rPr>
              <a:t>Arabellek taşıması : </a:t>
            </a:r>
            <a:r>
              <a:rPr lang="en-US" sz="3123">
                <a:solidFill>
                  <a:srgbClr val="FFFFFF"/>
                </a:solidFill>
                <a:latin typeface="Roboto"/>
              </a:rPr>
              <a:t>Hafıza yönetim zafiyetlerinden yararlanma.</a:t>
            </a:r>
          </a:p>
          <a:p>
            <a:pPr algn="just">
              <a:lnSpc>
                <a:spcPts val="4373"/>
              </a:lnSpc>
            </a:pPr>
            <a:endParaRPr lang="en-US" sz="3123">
              <a:solidFill>
                <a:srgbClr val="FFFFFF"/>
              </a:solidFill>
              <a:latin typeface="Roboto"/>
            </a:endParaRPr>
          </a:p>
          <a:p>
            <a:pPr algn="just">
              <a:lnSpc>
                <a:spcPts val="4373"/>
              </a:lnSpc>
            </a:pPr>
            <a:endParaRPr lang="en-US" sz="3123">
              <a:solidFill>
                <a:srgbClr val="FFFFFF"/>
              </a:solidFill>
              <a:latin typeface="Roboto"/>
            </a:endParaRPr>
          </a:p>
          <a:p>
            <a:pPr algn="just">
              <a:lnSpc>
                <a:spcPts val="4373"/>
              </a:lnSpc>
              <a:spcBef>
                <a:spcPct val="0"/>
              </a:spcBef>
            </a:pPr>
            <a:endParaRPr lang="en-US" sz="3123">
              <a:solidFill>
                <a:srgbClr val="FFFFFF"/>
              </a:solidFill>
              <a:latin typeface="Roboto"/>
            </a:endParaRPr>
          </a:p>
        </p:txBody>
      </p:sp>
      <p:sp>
        <p:nvSpPr>
          <p:cNvPr id="5" name="TextBox 5"/>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F8F9F8"/>
                </a:solidFill>
                <a:latin typeface="Roboto"/>
              </a:rPr>
              <a:t>aiseclab.org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91894" y="-37784"/>
            <a:ext cx="21361406" cy="10680703"/>
          </a:xfrm>
          <a:custGeom>
            <a:avLst/>
            <a:gdLst/>
            <a:ahLst/>
            <a:cxnLst/>
            <a:rect l="l" t="t" r="r" b="b"/>
            <a:pathLst>
              <a:path w="21361406" h="10680703">
                <a:moveTo>
                  <a:pt x="0" y="0"/>
                </a:moveTo>
                <a:lnTo>
                  <a:pt x="21361406" y="0"/>
                </a:lnTo>
                <a:lnTo>
                  <a:pt x="21361406" y="10680703"/>
                </a:lnTo>
                <a:lnTo>
                  <a:pt x="0" y="10680703"/>
                </a:lnTo>
                <a:lnTo>
                  <a:pt x="0" y="0"/>
                </a:lnTo>
                <a:close/>
              </a:path>
            </a:pathLst>
          </a:custGeom>
          <a:blipFill>
            <a:blip r:embed="rId2"/>
            <a:stretch>
              <a:fillRect/>
            </a:stretch>
          </a:blipFill>
        </p:spPr>
      </p:sp>
      <p:sp>
        <p:nvSpPr>
          <p:cNvPr id="3" name="TextBox 3"/>
          <p:cNvSpPr txBox="1"/>
          <p:nvPr/>
        </p:nvSpPr>
        <p:spPr>
          <a:xfrm>
            <a:off x="4746055" y="1328306"/>
            <a:ext cx="6685507" cy="1509259"/>
          </a:xfrm>
          <a:prstGeom prst="rect">
            <a:avLst/>
          </a:prstGeom>
        </p:spPr>
        <p:txBody>
          <a:bodyPr wrap="square" lIns="0" tIns="0" rIns="0" bIns="0" rtlCol="0" anchor="t">
            <a:spAutoFit/>
          </a:bodyPr>
          <a:lstStyle/>
          <a:p>
            <a:pPr marL="0" lvl="0" indent="0" algn="ctr">
              <a:lnSpc>
                <a:spcPts val="12880"/>
              </a:lnSpc>
              <a:spcBef>
                <a:spcPct val="0"/>
              </a:spcBef>
            </a:pPr>
            <a:r>
              <a:rPr lang="en-US" sz="9200" dirty="0">
                <a:solidFill>
                  <a:srgbClr val="000000"/>
                </a:solidFill>
                <a:latin typeface="Arimo Bold"/>
              </a:rPr>
              <a:t>GÜVENLİ</a:t>
            </a:r>
          </a:p>
        </p:txBody>
      </p:sp>
      <p:sp>
        <p:nvSpPr>
          <p:cNvPr id="4" name="TextBox 4"/>
          <p:cNvSpPr txBox="1"/>
          <p:nvPr/>
        </p:nvSpPr>
        <p:spPr>
          <a:xfrm>
            <a:off x="16534358" y="9675116"/>
            <a:ext cx="1449884" cy="365759"/>
          </a:xfrm>
          <a:prstGeom prst="rect">
            <a:avLst/>
          </a:prstGeom>
        </p:spPr>
        <p:txBody>
          <a:bodyPr lIns="0" tIns="0" rIns="0" bIns="0" rtlCol="0" anchor="t">
            <a:spAutoFit/>
          </a:bodyPr>
          <a:lstStyle/>
          <a:p>
            <a:pPr algn="ctr">
              <a:lnSpc>
                <a:spcPts val="2940"/>
              </a:lnSpc>
            </a:pPr>
            <a:r>
              <a:rPr lang="en-US" sz="2100">
                <a:solidFill>
                  <a:srgbClr val="F8F9F8"/>
                </a:solidFill>
                <a:latin typeface="Roboto"/>
              </a:rPr>
              <a:t>aiseclab.org</a:t>
            </a:r>
          </a:p>
        </p:txBody>
      </p:sp>
      <p:sp>
        <p:nvSpPr>
          <p:cNvPr id="5" name="TextBox 5"/>
          <p:cNvSpPr txBox="1"/>
          <p:nvPr/>
        </p:nvSpPr>
        <p:spPr>
          <a:xfrm>
            <a:off x="5867400" y="4388870"/>
            <a:ext cx="4704680" cy="1509259"/>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Arimo Bold"/>
              </a:rPr>
              <a:t>VERİ</a:t>
            </a:r>
          </a:p>
        </p:txBody>
      </p:sp>
      <p:sp>
        <p:nvSpPr>
          <p:cNvPr id="6" name="TextBox 6"/>
          <p:cNvSpPr txBox="1"/>
          <p:nvPr/>
        </p:nvSpPr>
        <p:spPr>
          <a:xfrm>
            <a:off x="4511615" y="7200900"/>
            <a:ext cx="7154386" cy="1509259"/>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Arimo Bold"/>
              </a:rPr>
              <a:t>DEPOLAMA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3816</Words>
  <Application>Microsoft Office PowerPoint</Application>
  <PresentationFormat>Benutzerdefiniert</PresentationFormat>
  <Paragraphs>377</Paragraphs>
  <Slides>44</Slides>
  <Notes>0</Notes>
  <HiddenSlides>0</HiddenSlides>
  <MMClips>0</MMClips>
  <ScaleCrop>false</ScaleCrop>
  <HeadingPairs>
    <vt:vector size="4" baseType="variant">
      <vt:variant>
        <vt:lpstr>Design</vt:lpstr>
      </vt:variant>
      <vt:variant>
        <vt:i4>1</vt:i4>
      </vt:variant>
      <vt:variant>
        <vt:lpstr>Folientitel</vt:lpstr>
      </vt:variant>
      <vt:variant>
        <vt:i4>44</vt:i4>
      </vt:variant>
    </vt:vector>
  </HeadingPairs>
  <TitlesOfParts>
    <vt:vector size="45" baseType="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NIGHT WATCHES</dc:title>
  <cp:lastModifiedBy>Furkan Berk Koçoğlu</cp:lastModifiedBy>
  <cp:revision>3</cp:revision>
  <dcterms:created xsi:type="dcterms:W3CDTF">2006-08-16T00:00:00Z</dcterms:created>
  <dcterms:modified xsi:type="dcterms:W3CDTF">2023-10-09T23:46:00Z</dcterms:modified>
  <dc:identifier>DAFnywCt20Y</dc:identifier>
</cp:coreProperties>
</file>